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8" r:id="rId2"/>
    <p:sldId id="257" r:id="rId3"/>
  </p:sldIdLst>
  <p:sldSz cx="15119350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47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6AB1FF"/>
    <a:srgbClr val="FFF20D"/>
    <a:srgbClr val="00C27B"/>
    <a:srgbClr val="FFCCFF"/>
    <a:srgbClr val="FF79FE"/>
    <a:srgbClr val="121259"/>
    <a:srgbClr val="CC99FF"/>
    <a:srgbClr val="514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32" autoAdjust="0"/>
    <p:restoredTop sz="94660"/>
  </p:normalViewPr>
  <p:slideViewPr>
    <p:cSldViewPr snapToGrid="0">
      <p:cViewPr varScale="1">
        <p:scale>
          <a:sx n="54" d="100"/>
          <a:sy n="54" d="100"/>
        </p:scale>
        <p:origin x="1266" y="78"/>
      </p:cViewPr>
      <p:guideLst>
        <p:guide orient="horz" pos="3367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18650" cy="494137"/>
          </a:xfrm>
          <a:prstGeom prst="rect">
            <a:avLst/>
          </a:prstGeom>
        </p:spPr>
        <p:txBody>
          <a:bodyPr vert="horz" lIns="62808" tIns="31405" rIns="62808" bIns="31405" rtlCol="0"/>
          <a:lstStyle>
            <a:lvl1pPr algn="l">
              <a:defRPr sz="9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945" y="3"/>
            <a:ext cx="2919734" cy="494137"/>
          </a:xfrm>
          <a:prstGeom prst="rect">
            <a:avLst/>
          </a:prstGeom>
        </p:spPr>
        <p:txBody>
          <a:bodyPr vert="horz" lIns="62808" tIns="31405" rIns="62808" bIns="31405" rtlCol="0"/>
          <a:lstStyle>
            <a:lvl1pPr algn="r">
              <a:defRPr sz="900"/>
            </a:lvl1pPr>
          </a:lstStyle>
          <a:p>
            <a:fld id="{96B1F511-5ED2-4E8D-8A8F-85634815EED3}" type="datetimeFigureOut">
              <a:rPr kumimoji="1" lang="ja-JP" altLang="en-US" smtClean="0"/>
              <a:t>2026/1/20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1233488"/>
            <a:ext cx="47085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808" tIns="31405" rIns="62808" bIns="3140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118" y="4748545"/>
            <a:ext cx="5388610" cy="3884073"/>
          </a:xfrm>
          <a:prstGeom prst="rect">
            <a:avLst/>
          </a:prstGeom>
        </p:spPr>
        <p:txBody>
          <a:bodyPr vert="horz" lIns="62808" tIns="31405" rIns="62808" bIns="3140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2177"/>
            <a:ext cx="2918650" cy="494137"/>
          </a:xfrm>
          <a:prstGeom prst="rect">
            <a:avLst/>
          </a:prstGeom>
        </p:spPr>
        <p:txBody>
          <a:bodyPr vert="horz" lIns="62808" tIns="31405" rIns="62808" bIns="31405" rtlCol="0" anchor="b"/>
          <a:lstStyle>
            <a:lvl1pPr algn="l">
              <a:defRPr sz="9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945" y="9372177"/>
            <a:ext cx="2919734" cy="494137"/>
          </a:xfrm>
          <a:prstGeom prst="rect">
            <a:avLst/>
          </a:prstGeom>
        </p:spPr>
        <p:txBody>
          <a:bodyPr vert="horz" lIns="62808" tIns="31405" rIns="62808" bIns="31405" rtlCol="0" anchor="b"/>
          <a:lstStyle>
            <a:lvl1pPr algn="r">
              <a:defRPr sz="900"/>
            </a:lvl1pPr>
          </a:lstStyle>
          <a:p>
            <a:fld id="{76ED217C-C925-4155-84CF-1D70EFE3B0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705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D217C-C925-4155-84CF-1D70EFE3B00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2720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D217C-C925-4155-84CF-1D70EFE3B00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29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625B-3CDE-4F30-8E2C-D293CFE77894}" type="datetimeFigureOut">
              <a:rPr kumimoji="1" lang="ja-JP" altLang="en-US" smtClean="0"/>
              <a:t>2026/1/20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8B84-92FD-4926-81A3-892514FAD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81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625B-3CDE-4F30-8E2C-D293CFE77894}" type="datetimeFigureOut">
              <a:rPr kumimoji="1" lang="ja-JP" altLang="en-US" smtClean="0"/>
              <a:t>2026/1/20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8B84-92FD-4926-81A3-892514FAD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26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625B-3CDE-4F30-8E2C-D293CFE77894}" type="datetimeFigureOut">
              <a:rPr kumimoji="1" lang="ja-JP" altLang="en-US" smtClean="0"/>
              <a:t>2026/1/20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8B84-92FD-4926-81A3-892514FAD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772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625B-3CDE-4F30-8E2C-D293CFE77894}" type="datetimeFigureOut">
              <a:rPr kumimoji="1" lang="ja-JP" altLang="en-US" smtClean="0"/>
              <a:t>2026/1/20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8B84-92FD-4926-81A3-892514FAD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465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625B-3CDE-4F30-8E2C-D293CFE77894}" type="datetimeFigureOut">
              <a:rPr kumimoji="1" lang="ja-JP" altLang="en-US" smtClean="0"/>
              <a:t>2026/1/20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8B84-92FD-4926-81A3-892514FAD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515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625B-3CDE-4F30-8E2C-D293CFE77894}" type="datetimeFigureOut">
              <a:rPr kumimoji="1" lang="ja-JP" altLang="en-US" smtClean="0"/>
              <a:t>2026/1/20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8B84-92FD-4926-81A3-892514FAD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558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625B-3CDE-4F30-8E2C-D293CFE77894}" type="datetimeFigureOut">
              <a:rPr kumimoji="1" lang="ja-JP" altLang="en-US" smtClean="0"/>
              <a:t>2026/1/20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8B84-92FD-4926-81A3-892514FAD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552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625B-3CDE-4F30-8E2C-D293CFE77894}" type="datetimeFigureOut">
              <a:rPr kumimoji="1" lang="ja-JP" altLang="en-US" smtClean="0"/>
              <a:t>2026/1/20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8B84-92FD-4926-81A3-892514FAD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658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625B-3CDE-4F30-8E2C-D293CFE77894}" type="datetimeFigureOut">
              <a:rPr kumimoji="1" lang="ja-JP" altLang="en-US" smtClean="0"/>
              <a:t>2026/1/20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8B84-92FD-4926-81A3-892514FAD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741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625B-3CDE-4F30-8E2C-D293CFE77894}" type="datetimeFigureOut">
              <a:rPr kumimoji="1" lang="ja-JP" altLang="en-US" smtClean="0"/>
              <a:t>2026/1/20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8B84-92FD-4926-81A3-892514FAD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611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625B-3CDE-4F30-8E2C-D293CFE77894}" type="datetimeFigureOut">
              <a:rPr kumimoji="1" lang="ja-JP" altLang="en-US" smtClean="0"/>
              <a:t>2026/1/20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8B84-92FD-4926-81A3-892514FAD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78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rgbClr val="6AB1FF"/>
            </a:gs>
            <a:gs pos="0">
              <a:srgbClr val="FFFFCC"/>
            </a:gs>
            <a:gs pos="96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8625B-3CDE-4F30-8E2C-D293CFE77894}" type="datetimeFigureOut">
              <a:rPr kumimoji="1" lang="ja-JP" altLang="en-US" smtClean="0"/>
              <a:t>2026/1/20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08B84-92FD-4926-81A3-892514FAD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47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emf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7.png"/><Relationship Id="rId10" Type="http://schemas.openxmlformats.org/officeDocument/2006/relationships/image" Target="../media/image25.jpeg"/><Relationship Id="rId4" Type="http://schemas.openxmlformats.org/officeDocument/2006/relationships/image" Target="../media/image16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角丸四角形 81"/>
          <p:cNvSpPr/>
          <p:nvPr/>
        </p:nvSpPr>
        <p:spPr>
          <a:xfrm>
            <a:off x="12553763" y="960118"/>
            <a:ext cx="2239322" cy="609626"/>
          </a:xfrm>
          <a:prstGeom prst="roundRect">
            <a:avLst/>
          </a:prstGeom>
          <a:solidFill>
            <a:srgbClr val="FFCCFF"/>
          </a:solidFill>
          <a:ln w="22225">
            <a:solidFill>
              <a:schemeClr val="bg1"/>
            </a:solidFill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23"/>
          </a:p>
        </p:txBody>
      </p:sp>
      <p:sp>
        <p:nvSpPr>
          <p:cNvPr id="26" name="角丸四角形 25"/>
          <p:cNvSpPr/>
          <p:nvPr/>
        </p:nvSpPr>
        <p:spPr>
          <a:xfrm>
            <a:off x="2640578" y="944424"/>
            <a:ext cx="2239322" cy="646765"/>
          </a:xfrm>
          <a:prstGeom prst="roundRect">
            <a:avLst/>
          </a:prstGeom>
          <a:solidFill>
            <a:srgbClr val="FFCCFF"/>
          </a:solidFill>
          <a:ln w="22225">
            <a:solidFill>
              <a:schemeClr val="bg1"/>
            </a:solidFill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23"/>
          </a:p>
        </p:txBody>
      </p:sp>
      <p:sp>
        <p:nvSpPr>
          <p:cNvPr id="18" name="角丸四角形 17"/>
          <p:cNvSpPr/>
          <p:nvPr/>
        </p:nvSpPr>
        <p:spPr>
          <a:xfrm>
            <a:off x="5076001" y="981563"/>
            <a:ext cx="4671696" cy="6096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2225">
            <a:solidFill>
              <a:schemeClr val="bg1"/>
            </a:solidFill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23"/>
          </a:p>
        </p:txBody>
      </p:sp>
      <p:sp>
        <p:nvSpPr>
          <p:cNvPr id="25" name="角丸四角形 24"/>
          <p:cNvSpPr/>
          <p:nvPr/>
        </p:nvSpPr>
        <p:spPr>
          <a:xfrm>
            <a:off x="225680" y="947438"/>
            <a:ext cx="2200630" cy="670440"/>
          </a:xfrm>
          <a:prstGeom prst="roundRect">
            <a:avLst/>
          </a:prstGeom>
          <a:solidFill>
            <a:srgbClr val="FFCCFF"/>
          </a:solidFill>
          <a:ln w="22225">
            <a:solidFill>
              <a:schemeClr val="bg1"/>
            </a:solidFill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23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185246" y="1084633"/>
            <a:ext cx="4356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子 ど も ま ん な か 主 義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9015745" y="3758515"/>
            <a:ext cx="900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保育園交流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27063" y="3794249"/>
            <a:ext cx="1715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ひまわり１組</a:t>
            </a:r>
            <a:endParaRPr kumimoji="1"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学習の様子（知的）</a:t>
            </a:r>
          </a:p>
        </p:txBody>
      </p:sp>
      <p:sp>
        <p:nvSpPr>
          <p:cNvPr id="119" name="1 つの角を丸めた四角形 118"/>
          <p:cNvSpPr/>
          <p:nvPr/>
        </p:nvSpPr>
        <p:spPr>
          <a:xfrm rot="10800000" flipH="1">
            <a:off x="7887554" y="1870354"/>
            <a:ext cx="3308400" cy="491277"/>
          </a:xfrm>
          <a:prstGeom prst="round1Rect">
            <a:avLst>
              <a:gd name="adj" fmla="val 4655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587714" y="1869939"/>
            <a:ext cx="3308056" cy="493200"/>
            <a:chOff x="408360" y="6552750"/>
            <a:chExt cx="3308056" cy="493200"/>
          </a:xfrm>
          <a:solidFill>
            <a:schemeClr val="accent5">
              <a:lumMod val="75000"/>
            </a:schemeClr>
          </a:solidFill>
        </p:grpSpPr>
        <p:sp>
          <p:nvSpPr>
            <p:cNvPr id="88" name="1 つの角を丸めた四角形 87"/>
            <p:cNvSpPr/>
            <p:nvPr/>
          </p:nvSpPr>
          <p:spPr>
            <a:xfrm rot="10800000" flipH="1">
              <a:off x="408360" y="6552750"/>
              <a:ext cx="3308056" cy="493200"/>
            </a:xfrm>
            <a:prstGeom prst="round1Rect">
              <a:avLst>
                <a:gd name="adj" fmla="val 4655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>
              <a:off x="428956" y="6647404"/>
              <a:ext cx="3267431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一人一人のニーズに対応した特別支援教育</a:t>
              </a:r>
            </a:p>
          </p:txBody>
        </p:sp>
      </p:grpSp>
      <p:sp>
        <p:nvSpPr>
          <p:cNvPr id="120" name="テキスト ボックス 119"/>
          <p:cNvSpPr txBox="1"/>
          <p:nvPr/>
        </p:nvSpPr>
        <p:spPr>
          <a:xfrm>
            <a:off x="2425021" y="3783129"/>
            <a:ext cx="1750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ひまわり２組</a:t>
            </a:r>
            <a:endParaRPr kumimoji="1"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学習の様子（情緒）</a:t>
            </a: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613788" y="5654501"/>
            <a:ext cx="1395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サポートルーム</a:t>
            </a: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2509045" y="5647726"/>
            <a:ext cx="1686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特別支援教育支援員</a:t>
            </a:r>
            <a:endParaRPr kumimoji="1"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支援の様子</a:t>
            </a:r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11053388" y="3794519"/>
            <a:ext cx="718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町探検</a:t>
            </a:r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8880241" y="5562785"/>
            <a:ext cx="1057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キャリア教育</a:t>
            </a:r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11011640" y="5551489"/>
            <a:ext cx="858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お話し会</a:t>
            </a:r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12730782" y="5542075"/>
            <a:ext cx="14412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セーフティボランティア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657842" y="995976"/>
            <a:ext cx="2180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教職員が一丸となって協働し</a:t>
            </a:r>
            <a:endParaRPr kumimoji="1" lang="en-US" altLang="ja-JP" sz="1200" b="1" i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200" b="1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活躍できる学校</a:t>
            </a:r>
            <a:endParaRPr kumimoji="1" lang="en-US" altLang="ja-JP" sz="1200" b="1" i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251224" y="1027552"/>
            <a:ext cx="2081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地域に根ざした学校</a:t>
            </a:r>
            <a:endParaRPr kumimoji="1" lang="en-US" altLang="ja-JP" sz="1200" b="1" i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200" b="1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コミュニティスクール</a:t>
            </a:r>
            <a:endParaRPr kumimoji="1" lang="en-US" altLang="ja-JP" sz="1200" b="1" i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6" name="1 つの角を丸めた四角形 115"/>
          <p:cNvSpPr/>
          <p:nvPr/>
        </p:nvSpPr>
        <p:spPr>
          <a:xfrm rot="10800000" flipH="1">
            <a:off x="10813859" y="6053577"/>
            <a:ext cx="1764000" cy="493200"/>
          </a:xfrm>
          <a:prstGeom prst="round1Rect">
            <a:avLst>
              <a:gd name="adj" fmla="val 4655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10730192" y="6056800"/>
            <a:ext cx="18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生涯を通じて健やかに</a:t>
            </a:r>
            <a:endParaRPr kumimoji="1" lang="en-US" altLang="ja-JP" sz="12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過ごす体の育成</a:t>
            </a:r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8705046" y="8045151"/>
            <a:ext cx="1573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体力テスト</a:t>
            </a:r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12943161" y="8023559"/>
            <a:ext cx="1573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食育・給食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394" y="6703228"/>
            <a:ext cx="1818102" cy="13417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155" y="4244369"/>
            <a:ext cx="1747254" cy="1310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407" y="4262915"/>
            <a:ext cx="1782004" cy="133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723" y="6686282"/>
            <a:ext cx="1830281" cy="13727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27" y="4244861"/>
            <a:ext cx="1830154" cy="1372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5" name="図 5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4" t="18895" r="178"/>
          <a:stretch/>
        </p:blipFill>
        <p:spPr>
          <a:xfrm>
            <a:off x="2402635" y="2481363"/>
            <a:ext cx="1871786" cy="1356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098" y="4263582"/>
            <a:ext cx="1780228" cy="1335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0" name="テキスト ボックス 49"/>
          <p:cNvSpPr txBox="1"/>
          <p:nvPr/>
        </p:nvSpPr>
        <p:spPr>
          <a:xfrm>
            <a:off x="8147851" y="1864986"/>
            <a:ext cx="2725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共に育つ学校と地域の協働体制</a:t>
            </a:r>
            <a:endParaRPr kumimoji="1" lang="en-US" altLang="ja-JP" sz="12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コミュニティスクール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6258" y="5969919"/>
            <a:ext cx="2653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【</a:t>
            </a:r>
            <a:r>
              <a:rPr kumimoji="1"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学校行事等の年間計画</a:t>
            </a:r>
            <a:r>
              <a:rPr kumimoji="1" lang="en-US" altLang="ja-JP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】</a:t>
            </a:r>
            <a:endParaRPr kumimoji="1" lang="ja-JP" altLang="en-US" sz="14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325" y="2495617"/>
            <a:ext cx="1768503" cy="1326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413" y="2495619"/>
            <a:ext cx="1797355" cy="1348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583" y="4244370"/>
            <a:ext cx="1814046" cy="13605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0" name="角丸四角形 79"/>
          <p:cNvSpPr/>
          <p:nvPr/>
        </p:nvSpPr>
        <p:spPr>
          <a:xfrm>
            <a:off x="10009095" y="969980"/>
            <a:ext cx="2239322" cy="609626"/>
          </a:xfrm>
          <a:prstGeom prst="roundRect">
            <a:avLst/>
          </a:prstGeom>
          <a:solidFill>
            <a:srgbClr val="FFCCFF"/>
          </a:solidFill>
          <a:ln w="22225">
            <a:solidFill>
              <a:schemeClr val="bg1"/>
            </a:solidFill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23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12558064" y="1021056"/>
            <a:ext cx="223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明日につながる授業づくり</a:t>
            </a:r>
            <a:endParaRPr kumimoji="1" lang="en-US" altLang="ja-JP" sz="1200" b="1" i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200" b="1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（わくわくポイント）</a:t>
            </a:r>
            <a:endParaRPr kumimoji="1" lang="en-US" altLang="ja-JP" sz="1200" b="1" i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10027566" y="1021056"/>
            <a:ext cx="2101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「さようなら」のない学校</a:t>
            </a:r>
            <a:endParaRPr kumimoji="1" lang="en-US" altLang="ja-JP" sz="1200" b="1" i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200" b="1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「また明日！」</a:t>
            </a:r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180771"/>
              </p:ext>
            </p:extLst>
          </p:nvPr>
        </p:nvGraphicFramePr>
        <p:xfrm>
          <a:off x="8712464" y="8632500"/>
          <a:ext cx="4568574" cy="739998"/>
        </p:xfrm>
        <a:graphic>
          <a:graphicData uri="http://schemas.openxmlformats.org/drawingml/2006/table">
            <a:tbl>
              <a:tblPr firstRow="1" firstCol="1" bandRow="1"/>
              <a:tblGrid>
                <a:gridCol w="830733">
                  <a:extLst>
                    <a:ext uri="{9D8B030D-6E8A-4147-A177-3AD203B41FA5}">
                      <a16:colId xmlns:a16="http://schemas.microsoft.com/office/drawing/2014/main" val="632914369"/>
                    </a:ext>
                  </a:extLst>
                </a:gridCol>
                <a:gridCol w="1453554">
                  <a:extLst>
                    <a:ext uri="{9D8B030D-6E8A-4147-A177-3AD203B41FA5}">
                      <a16:colId xmlns:a16="http://schemas.microsoft.com/office/drawing/2014/main" val="615809593"/>
                    </a:ext>
                  </a:extLst>
                </a:gridCol>
                <a:gridCol w="830733">
                  <a:extLst>
                    <a:ext uri="{9D8B030D-6E8A-4147-A177-3AD203B41FA5}">
                      <a16:colId xmlns:a16="http://schemas.microsoft.com/office/drawing/2014/main" val="2133208102"/>
                    </a:ext>
                  </a:extLst>
                </a:gridCol>
                <a:gridCol w="1453554">
                  <a:extLst>
                    <a:ext uri="{9D8B030D-6E8A-4147-A177-3AD203B41FA5}">
                      <a16:colId xmlns:a16="http://schemas.microsoft.com/office/drawing/2014/main" val="4020038685"/>
                    </a:ext>
                  </a:extLst>
                </a:gridCol>
              </a:tblGrid>
              <a:tr h="246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 dirty="0"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内科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 dirty="0"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澤田　卓人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耳鼻科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稲垣　康治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145336"/>
                  </a:ext>
                </a:extLst>
              </a:tr>
              <a:tr h="246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眼科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 dirty="0"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小成　賢二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 dirty="0"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精神科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 dirty="0"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河本　泰信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126964"/>
                  </a:ext>
                </a:extLst>
              </a:tr>
              <a:tr h="246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歯科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 dirty="0"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今村　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 dirty="0"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薬剤師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 dirty="0"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安岡　史紀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1070201"/>
                  </a:ext>
                </a:extLst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792849"/>
              </p:ext>
            </p:extLst>
          </p:nvPr>
        </p:nvGraphicFramePr>
        <p:xfrm>
          <a:off x="8742240" y="9793247"/>
          <a:ext cx="4538799" cy="721451"/>
        </p:xfrm>
        <a:graphic>
          <a:graphicData uri="http://schemas.openxmlformats.org/drawingml/2006/table">
            <a:tbl>
              <a:tblPr firstRow="1" firstCol="1" bandRow="1"/>
              <a:tblGrid>
                <a:gridCol w="504311">
                  <a:extLst>
                    <a:ext uri="{9D8B030D-6E8A-4147-A177-3AD203B41FA5}">
                      <a16:colId xmlns:a16="http://schemas.microsoft.com/office/drawing/2014/main" val="914608329"/>
                    </a:ext>
                  </a:extLst>
                </a:gridCol>
                <a:gridCol w="504311">
                  <a:extLst>
                    <a:ext uri="{9D8B030D-6E8A-4147-A177-3AD203B41FA5}">
                      <a16:colId xmlns:a16="http://schemas.microsoft.com/office/drawing/2014/main" val="4283437079"/>
                    </a:ext>
                  </a:extLst>
                </a:gridCol>
                <a:gridCol w="504311">
                  <a:extLst>
                    <a:ext uri="{9D8B030D-6E8A-4147-A177-3AD203B41FA5}">
                      <a16:colId xmlns:a16="http://schemas.microsoft.com/office/drawing/2014/main" val="2011063983"/>
                    </a:ext>
                  </a:extLst>
                </a:gridCol>
                <a:gridCol w="504311">
                  <a:extLst>
                    <a:ext uri="{9D8B030D-6E8A-4147-A177-3AD203B41FA5}">
                      <a16:colId xmlns:a16="http://schemas.microsoft.com/office/drawing/2014/main" val="2175524527"/>
                    </a:ext>
                  </a:extLst>
                </a:gridCol>
                <a:gridCol w="504311">
                  <a:extLst>
                    <a:ext uri="{9D8B030D-6E8A-4147-A177-3AD203B41FA5}">
                      <a16:colId xmlns:a16="http://schemas.microsoft.com/office/drawing/2014/main" val="5544120"/>
                    </a:ext>
                  </a:extLst>
                </a:gridCol>
                <a:gridCol w="504311">
                  <a:extLst>
                    <a:ext uri="{9D8B030D-6E8A-4147-A177-3AD203B41FA5}">
                      <a16:colId xmlns:a16="http://schemas.microsoft.com/office/drawing/2014/main" val="2198115224"/>
                    </a:ext>
                  </a:extLst>
                </a:gridCol>
                <a:gridCol w="504311">
                  <a:extLst>
                    <a:ext uri="{9D8B030D-6E8A-4147-A177-3AD203B41FA5}">
                      <a16:colId xmlns:a16="http://schemas.microsoft.com/office/drawing/2014/main" val="4138611164"/>
                    </a:ext>
                  </a:extLst>
                </a:gridCol>
                <a:gridCol w="504311">
                  <a:extLst>
                    <a:ext uri="{9D8B030D-6E8A-4147-A177-3AD203B41FA5}">
                      <a16:colId xmlns:a16="http://schemas.microsoft.com/office/drawing/2014/main" val="1523888017"/>
                    </a:ext>
                  </a:extLst>
                </a:gridCol>
                <a:gridCol w="504311">
                  <a:extLst>
                    <a:ext uri="{9D8B030D-6E8A-4147-A177-3AD203B41FA5}">
                      <a16:colId xmlns:a16="http://schemas.microsoft.com/office/drawing/2014/main" val="407980783"/>
                    </a:ext>
                  </a:extLst>
                </a:gridCol>
              </a:tblGrid>
              <a:tr h="217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400" kern="100" dirty="0"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１年</a:t>
                      </a:r>
                      <a:endParaRPr lang="ja-JP" sz="1100" kern="100" dirty="0"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２年</a:t>
                      </a:r>
                      <a:endParaRPr lang="ja-JP" sz="1100" kern="100" dirty="0"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３年</a:t>
                      </a:r>
                      <a:endParaRPr lang="ja-JP" sz="1100" kern="100" dirty="0"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４年</a:t>
                      </a:r>
                      <a:endParaRPr lang="ja-JP" sz="1100" kern="100" dirty="0"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５年</a:t>
                      </a:r>
                      <a:endParaRPr lang="ja-JP" sz="1100" kern="100" dirty="0"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６年</a:t>
                      </a:r>
                      <a:endParaRPr lang="ja-JP" sz="1100" kern="100" dirty="0"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700" kern="100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ひまわり</a:t>
                      </a:r>
                      <a:endParaRPr lang="ja-JP" sz="800" kern="100" dirty="0"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合計</a:t>
                      </a:r>
                      <a:endParaRPr lang="ja-JP" sz="1100" kern="100" dirty="0"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99668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児童数</a:t>
                      </a:r>
                      <a:endParaRPr lang="ja-JP" sz="1000" kern="100" dirty="0"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kern="100" dirty="0"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109</a:t>
                      </a:r>
                      <a:endParaRPr lang="ja-JP" sz="1100" kern="100" dirty="0"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kern="100" dirty="0"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100</a:t>
                      </a:r>
                      <a:endParaRPr lang="ja-JP" sz="1100" kern="100" dirty="0"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kern="100" dirty="0"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123</a:t>
                      </a:r>
                      <a:endParaRPr lang="ja-JP" sz="1100" kern="100" dirty="0"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kern="100" dirty="0"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104</a:t>
                      </a:r>
                      <a:endParaRPr lang="ja-JP" sz="1100" kern="100" dirty="0"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kern="100" dirty="0"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108</a:t>
                      </a:r>
                      <a:endParaRPr lang="ja-JP" sz="1100" kern="100" dirty="0"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kern="100" dirty="0"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118</a:t>
                      </a:r>
                      <a:endParaRPr lang="ja-JP" sz="1100" kern="100" dirty="0"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200" kern="100" dirty="0"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61</a:t>
                      </a:r>
                      <a:endParaRPr lang="ja-JP" sz="1200" kern="100" dirty="0"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kern="100" dirty="0"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723</a:t>
                      </a:r>
                      <a:endParaRPr lang="ja-JP" sz="1100" kern="100" dirty="0"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51887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学級数</a:t>
                      </a:r>
                      <a:endParaRPr lang="ja-JP" sz="1000" kern="100" dirty="0"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050" kern="100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4</a:t>
                      </a:r>
                      <a:endParaRPr lang="ja-JP" sz="1100" kern="100" dirty="0"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kern="100" dirty="0"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3</a:t>
                      </a:r>
                      <a:endParaRPr lang="ja-JP" sz="1100" kern="100" dirty="0"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kern="100" dirty="0"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4</a:t>
                      </a:r>
                      <a:endParaRPr lang="ja-JP" sz="1100" kern="100" dirty="0"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kern="100" dirty="0"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3</a:t>
                      </a:r>
                      <a:endParaRPr lang="ja-JP" sz="1100" kern="100" dirty="0"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kern="100" dirty="0"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4</a:t>
                      </a:r>
                      <a:endParaRPr lang="ja-JP" sz="1100" kern="100" dirty="0"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kern="100" dirty="0"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4</a:t>
                      </a:r>
                      <a:endParaRPr lang="ja-JP" sz="1100" kern="100" dirty="0"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kern="100" dirty="0"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9</a:t>
                      </a:r>
                      <a:endParaRPr lang="ja-JP" sz="1100" kern="100" dirty="0"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kern="100" dirty="0"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31</a:t>
                      </a:r>
                      <a:endParaRPr lang="ja-JP" sz="1100" kern="100" dirty="0"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380227"/>
                  </a:ext>
                </a:extLst>
              </a:tr>
            </a:tbl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8578055" y="9544325"/>
            <a:ext cx="3492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【</a:t>
            </a:r>
            <a:r>
              <a:rPr kumimoji="1" lang="ja-JP" altLang="en-US" sz="1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児童数・学級数</a:t>
            </a:r>
            <a:r>
              <a:rPr kumimoji="1" lang="en-US" altLang="ja-JP" sz="1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】</a:t>
            </a:r>
            <a:r>
              <a:rPr kumimoji="1" lang="ja-JP" altLang="en-US" sz="1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（２０２５年５月１日現在）</a:t>
            </a: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8564859" y="8370890"/>
            <a:ext cx="9458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【</a:t>
            </a:r>
            <a:r>
              <a:rPr kumimoji="1" lang="ja-JP" altLang="en-US" sz="1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学校医</a:t>
            </a:r>
            <a:r>
              <a:rPr kumimoji="1" lang="en-US" altLang="ja-JP" sz="11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】</a:t>
            </a:r>
            <a:endParaRPr kumimoji="1" lang="ja-JP" altLang="en-US" sz="11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535" y="2481005"/>
            <a:ext cx="1816839" cy="13626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270" y="4248785"/>
            <a:ext cx="1814882" cy="1361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61" y="4265243"/>
            <a:ext cx="1778013" cy="1333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42" y="2497713"/>
            <a:ext cx="1777381" cy="13330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721" y="2495618"/>
            <a:ext cx="1759151" cy="13193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7" name="テキスト ボックス 66"/>
          <p:cNvSpPr txBox="1"/>
          <p:nvPr/>
        </p:nvSpPr>
        <p:spPr>
          <a:xfrm>
            <a:off x="4653823" y="3814918"/>
            <a:ext cx="16242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学校医による歯磨き指導</a:t>
            </a: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7050922" y="3760179"/>
            <a:ext cx="900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選挙体験</a:t>
            </a: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4613204" y="5570782"/>
            <a:ext cx="1857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町田市民文学館の出前授業</a:t>
            </a: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2438786" y="3821994"/>
            <a:ext cx="1904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  <a:r>
              <a:rPr kumimoji="1"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R</a:t>
            </a:r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推進課による出前授業</a:t>
            </a: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6706573" y="5554811"/>
            <a:ext cx="16434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図書ボランティアによる読み聞かせ</a:t>
            </a:r>
          </a:p>
        </p:txBody>
      </p:sp>
      <p:pic>
        <p:nvPicPr>
          <p:cNvPr id="73" name="図 7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1" y="162633"/>
            <a:ext cx="710487" cy="620062"/>
          </a:xfrm>
          <a:prstGeom prst="rect">
            <a:avLst/>
          </a:prstGeom>
        </p:spPr>
      </p:pic>
      <p:pic>
        <p:nvPicPr>
          <p:cNvPr id="74" name="図 7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635" y="114432"/>
            <a:ext cx="824623" cy="635954"/>
          </a:xfrm>
          <a:prstGeom prst="rect">
            <a:avLst/>
          </a:prstGeom>
        </p:spPr>
      </p:pic>
      <p:sp>
        <p:nvSpPr>
          <p:cNvPr id="76" name="角丸四角形 75"/>
          <p:cNvSpPr/>
          <p:nvPr/>
        </p:nvSpPr>
        <p:spPr>
          <a:xfrm>
            <a:off x="970045" y="171105"/>
            <a:ext cx="13034590" cy="579281"/>
          </a:xfrm>
          <a:prstGeom prst="roundRect">
            <a:avLst/>
          </a:prstGeom>
          <a:solidFill>
            <a:srgbClr val="FFCCFF"/>
          </a:solidFill>
          <a:ln w="22225">
            <a:solidFill>
              <a:schemeClr val="bg1"/>
            </a:solidFill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23"/>
          </a:p>
        </p:txBody>
      </p:sp>
      <p:grpSp>
        <p:nvGrpSpPr>
          <p:cNvPr id="2" name="グループ化 1"/>
          <p:cNvGrpSpPr/>
          <p:nvPr/>
        </p:nvGrpSpPr>
        <p:grpSpPr>
          <a:xfrm>
            <a:off x="5141298" y="297328"/>
            <a:ext cx="5535997" cy="319155"/>
            <a:chOff x="4626055" y="1335403"/>
            <a:chExt cx="5535997" cy="203900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4626055" y="1339931"/>
              <a:ext cx="1763506" cy="196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◎考える子ども</a:t>
              </a: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6326090" y="1342672"/>
              <a:ext cx="1988254" cy="196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○ささえあう子ども</a:t>
              </a: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8333173" y="1335403"/>
              <a:ext cx="1828879" cy="196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○たくましい子ども</a:t>
              </a:r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>
            <a:off x="1572424" y="241271"/>
            <a:ext cx="3503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>
                    <a:alpha val="73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町田第一小学校　教育目標</a:t>
            </a: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10584152" y="286316"/>
            <a:ext cx="2936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kumimoji="1" lang="en-US" altLang="ja-JP" sz="1600" b="1" i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kumimoji="1" lang="ja-JP" altLang="en-US" sz="1600" b="1" i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kumimoji="1" lang="ja-JP" altLang="en-US" sz="1400" b="1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年目の町一小～</a:t>
            </a:r>
          </a:p>
        </p:txBody>
      </p:sp>
      <p:graphicFrame>
        <p:nvGraphicFramePr>
          <p:cNvPr id="32" name="表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749331"/>
              </p:ext>
            </p:extLst>
          </p:nvPr>
        </p:nvGraphicFramePr>
        <p:xfrm>
          <a:off x="348642" y="6241089"/>
          <a:ext cx="7905021" cy="4303866"/>
        </p:xfrm>
        <a:graphic>
          <a:graphicData uri="http://schemas.openxmlformats.org/drawingml/2006/table">
            <a:tbl>
              <a:tblPr firstRow="1" firstCol="1" bandRow="1"/>
              <a:tblGrid>
                <a:gridCol w="674042">
                  <a:extLst>
                    <a:ext uri="{9D8B030D-6E8A-4147-A177-3AD203B41FA5}">
                      <a16:colId xmlns:a16="http://schemas.microsoft.com/office/drawing/2014/main" val="3222015079"/>
                    </a:ext>
                  </a:extLst>
                </a:gridCol>
                <a:gridCol w="3164305">
                  <a:extLst>
                    <a:ext uri="{9D8B030D-6E8A-4147-A177-3AD203B41FA5}">
                      <a16:colId xmlns:a16="http://schemas.microsoft.com/office/drawing/2014/main" val="4009875557"/>
                    </a:ext>
                  </a:extLst>
                </a:gridCol>
                <a:gridCol w="673769">
                  <a:extLst>
                    <a:ext uri="{9D8B030D-6E8A-4147-A177-3AD203B41FA5}">
                      <a16:colId xmlns:a16="http://schemas.microsoft.com/office/drawing/2014/main" val="4212079010"/>
                    </a:ext>
                  </a:extLst>
                </a:gridCol>
                <a:gridCol w="3392905">
                  <a:extLst>
                    <a:ext uri="{9D8B030D-6E8A-4147-A177-3AD203B41FA5}">
                      <a16:colId xmlns:a16="http://schemas.microsoft.com/office/drawing/2014/main" val="199041717"/>
                    </a:ext>
                  </a:extLst>
                </a:gridCol>
              </a:tblGrid>
              <a:tr h="6345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游明朝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４月</a:t>
                      </a:r>
                      <a:endParaRPr lang="ja-JP" sz="16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○前期始業式・入学式　　○保護者会</a:t>
                      </a:r>
                      <a:b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</a:b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○１年生を迎える会　　　○定期健康診断始</a:t>
                      </a:r>
                      <a:b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</a:b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○全国学力調査（６年）　○学校公開　　　　　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○社会科見学（６年）　　○遠足（２年）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○横断歩行訓練（１年）　○自転車教室（３年）　　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游明朝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１０月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○前期終業式　              　○後期始業式　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  <a:p>
                      <a:pPr marL="0" marR="0" lvl="0" indent="0" algn="l" defTabSz="14255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○こどもまつり</a:t>
                      </a:r>
                      <a:r>
                        <a:rPr lang="ja-JP" altLang="en-US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                 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○保護者会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  <a:p>
                      <a:pPr marL="0" marR="0" lvl="0" indent="0" algn="l" defTabSz="14255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○社会科見学（５年）</a:t>
                      </a:r>
                      <a:r>
                        <a:rPr lang="en-US" altLang="ja-JP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    </a:t>
                      </a:r>
                      <a:r>
                        <a:rPr lang="ja-JP" altLang="en-US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　○社会科見学（４年）</a:t>
                      </a:r>
                      <a:endParaRPr lang="en-US" altLang="ja-JP" sz="1050" b="0" i="0" u="none" strike="noStrike" baseline="0" dirty="0">
                        <a:solidFill>
                          <a:srgbClr val="000000"/>
                        </a:solidFill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  <a:p>
                      <a:pPr marL="0" marR="0" lvl="0" indent="0" algn="l" defTabSz="14255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○連合体育大会（６年） 　○生活科見学（１年）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  <a:p>
                      <a:pPr marL="0" marR="0" lvl="0" indent="0" algn="l" defTabSz="14255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○スヌーピーミュージアム見学（５年）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  <a:p>
                      <a:pPr marL="0" marR="0" lvl="0" indent="0" algn="l" defTabSz="14255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○生活科見学（２年）　　○遠足（４年）　　　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  <a:p>
                      <a:pPr marL="0" marR="0" lvl="0" indent="0" algn="l" defTabSz="14255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○大地沢宿泊学習（ひまわり学級１組）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480143"/>
                  </a:ext>
                </a:extLst>
              </a:tr>
              <a:tr h="6345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游明朝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５月</a:t>
                      </a:r>
                      <a:endParaRPr lang="ja-JP" sz="16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○遠足（１年）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○運動会　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游明朝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１１月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○就学時健康診断　　　　○読書月間　　　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○学習発表会　　　　　　○遠足（３年）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○高尾宿泊学習（ひまわり学級２組）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024357"/>
                  </a:ext>
                </a:extLst>
              </a:tr>
              <a:tr h="6345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游明朝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６月</a:t>
                      </a:r>
                      <a:endParaRPr lang="ja-JP" sz="16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○開校記念日　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○体力テスト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  <a:p>
                      <a:pPr marL="0" marR="0" lvl="0" indent="0" algn="l" defTabSz="14255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○遠足（ひまわり学級）</a:t>
                      </a:r>
                      <a:b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</a:b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○定期健康診断終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游明朝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１２月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○イングリッシュフェスタ（６年）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○個人面談　　　　　　　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○連合音楽会（５年）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05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○社会科見学（３年）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929109"/>
                  </a:ext>
                </a:extLst>
              </a:tr>
              <a:tr h="6345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游明朝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７月</a:t>
                      </a:r>
                      <a:endParaRPr lang="ja-JP" sz="16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○町田市教育委員会研究指定校</a:t>
                      </a:r>
                      <a:r>
                        <a:rPr lang="ja-JP" altLang="en-US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 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研究発表会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○セーフティ教室　　　　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○個人面談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游明朝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１月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4255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○身体計測　　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  <a:p>
                      <a:pPr marL="0" marR="0" indent="0" algn="l" defTabSz="14255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○サッカー指導（１・３・５年）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  <a:p>
                      <a:pPr marL="0" marR="0" indent="0" algn="l" defTabSz="14255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○書写展　　　　　　　　　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  <a:p>
                      <a:pPr marL="0" marR="0" indent="0" algn="l" defTabSz="14255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○新入生保護者説明会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816136"/>
                  </a:ext>
                </a:extLst>
              </a:tr>
              <a:tr h="6345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游明朝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８月</a:t>
                      </a:r>
                      <a:endParaRPr lang="ja-JP" sz="16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○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日光林間学校（６年）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游明朝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２月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○道徳授業地区公開講座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○クラブ見学（３年）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  <a:p>
                      <a:pPr algn="l" fontAlgn="ctr"/>
                      <a:r>
                        <a:rPr lang="ja-JP" altLang="en-US" sz="105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○川上村移動教室（５年）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113145"/>
                  </a:ext>
                </a:extLst>
              </a:tr>
              <a:tr h="6345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游明朝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９月</a:t>
                      </a:r>
                      <a:endParaRPr lang="ja-JP" sz="16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○引き渡し訓練　　　　　○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MNE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学校公開　 　</a:t>
                      </a:r>
                      <a:r>
                        <a:rPr lang="ja-JP" altLang="en-US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  </a:t>
                      </a:r>
                      <a:endParaRPr lang="en-US" altLang="ja-JP" sz="1050" b="0" i="0" u="none" strike="noStrike" baseline="0" dirty="0">
                        <a:solidFill>
                          <a:srgbClr val="000000"/>
                        </a:solidFill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○身体計測　　　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  <a:p>
                      <a:pPr algn="l" fontAlgn="ctr"/>
                      <a:r>
                        <a:rPr lang="ja-JP" altLang="en-US" sz="105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○スヌーピーミュージアム校外学習（５年）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游明朝" panose="02020400000000000000" pitchFamily="18" charset="-128"/>
                          <a:ea typeface="UD デジタル 教科書体 NP-R" panose="02020400000000000000" pitchFamily="18" charset="-128"/>
                          <a:cs typeface="Times New Roman" panose="02020603050405020304" pitchFamily="18" charset="0"/>
                        </a:rPr>
                        <a:t>３月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○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授業参観・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保護者会</a:t>
                      </a:r>
                      <a:endParaRPr lang="en-US" alt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  <a:p>
                      <a:pPr marL="0" marR="0" lvl="0" indent="0" algn="l" defTabSz="14255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○薬物乱用防止教室（６年）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 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　○６年生を送る会　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○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卒業式　    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　　　　　　　　○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修了式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864128"/>
                  </a:ext>
                </a:extLst>
              </a:tr>
            </a:tbl>
          </a:graphicData>
        </a:graphic>
      </p:graphicFrame>
      <p:sp>
        <p:nvSpPr>
          <p:cNvPr id="75" name="テキスト ボックス 74"/>
          <p:cNvSpPr txBox="1"/>
          <p:nvPr/>
        </p:nvSpPr>
        <p:spPr>
          <a:xfrm>
            <a:off x="10918015" y="8077096"/>
            <a:ext cx="1573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全校体育</a:t>
            </a: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61" y="2476639"/>
            <a:ext cx="1846119" cy="1361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906" y="6677660"/>
            <a:ext cx="1845829" cy="138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27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正方形/長方形 60"/>
          <p:cNvSpPr/>
          <p:nvPr/>
        </p:nvSpPr>
        <p:spPr>
          <a:xfrm>
            <a:off x="512579" y="476592"/>
            <a:ext cx="4773159" cy="10215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明治</a:t>
            </a:r>
            <a:r>
              <a:rPr lang="en-US" alt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6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　浄運寺境内に日新学舎（本校前身）創設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明治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17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　日新小学校と改称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明治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36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　日新小・大谷小・陶化小が合併</a:t>
            </a:r>
            <a:r>
              <a:rPr lang="ja-JP" alt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町田尋常高等小学校となる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	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明治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41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　尋常科</a:t>
            </a:r>
            <a:r>
              <a:rPr lang="en-US" alt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6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年、高等科</a:t>
            </a:r>
            <a:r>
              <a:rPr lang="en-US" alt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2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年の制度となる</a:t>
            </a:r>
            <a:r>
              <a:rPr lang="ja-JP" altLang="en-US" sz="1000" kern="100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校章制定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	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昭和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16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　町田国民学校と改称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昭和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22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　町田小学校と改称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昭和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24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　町田小学校ＰＴＡ発足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昭和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27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　町田第一小学校と改称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昭和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29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　創立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50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周年、校歌制定（</a:t>
            </a:r>
            <a:r>
              <a:rPr lang="ja-JP" altLang="en-US" sz="1000" kern="100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西條 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八十</a:t>
            </a:r>
            <a:r>
              <a:rPr lang="en-US" alt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作詞　古関</a:t>
            </a:r>
            <a:r>
              <a:rPr lang="en-US" alt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裕而</a:t>
            </a:r>
            <a:r>
              <a:rPr lang="en-US" alt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作曲）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昭和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33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　町田市制施行　町田市立町田第一小学校と改称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昭和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44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　鉄筋新校舎完成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昭和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45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　体育館・プール完成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	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昭和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49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　創立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100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周年　記念碑建立　百年史発刊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昭和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58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　図書室移転設置</a:t>
            </a:r>
            <a:endParaRPr lang="en-US" altLang="ja-JP" sz="1000" kern="100" dirty="0">
              <a:solidFill>
                <a:srgbClr val="000000"/>
              </a:solidFill>
              <a:effectLst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altLang="en-US" sz="1000" kern="100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昭和</a:t>
            </a:r>
            <a:r>
              <a:rPr lang="en-US" altLang="ja-JP" sz="1000" kern="100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59</a:t>
            </a:r>
            <a:r>
              <a:rPr lang="ja-JP" altLang="en-US" sz="1000" kern="100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　創立</a:t>
            </a:r>
            <a:r>
              <a:rPr lang="en-US" altLang="ja-JP" sz="1000" kern="100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110</a:t>
            </a:r>
            <a:r>
              <a:rPr lang="ja-JP" altLang="en-US" sz="1000" kern="100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周年記念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昭和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60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　学校施設開放委員会発足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昭和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61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　保健室前足洗場設置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昭和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62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　第一校舎改修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昭和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63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　第二校舎改修　町田市学校保健優良校として表彰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平成元年　　ランチルーム設置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平成</a:t>
            </a:r>
            <a:r>
              <a:rPr lang="en-US" alt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2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　給食室改修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平成</a:t>
            </a:r>
            <a:r>
              <a:rPr lang="en-US" alt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3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校庭改修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平成</a:t>
            </a:r>
            <a:r>
              <a:rPr lang="en-US" alt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5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</a:t>
            </a:r>
            <a:r>
              <a:rPr lang="en-US" alt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創立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120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周年記念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平成</a:t>
            </a:r>
            <a:r>
              <a:rPr lang="en-US" altLang="ja-JP" sz="1000" kern="100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  6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</a:t>
            </a:r>
            <a:r>
              <a:rPr lang="en-US" alt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職員室前防球ネット設置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平成</a:t>
            </a:r>
            <a:r>
              <a:rPr lang="en-US" alt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8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</a:t>
            </a:r>
            <a:r>
              <a:rPr lang="en-US" alt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ひまわり学級教室改修・用務主事室移転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	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平成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10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</a:t>
            </a:r>
            <a:r>
              <a:rPr lang="en-US" altLang="ja-JP" sz="1000" kern="100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創立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125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周年記念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　　全国学校体育研究大会表彰・発表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平成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13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　体育館・プール改築及び校舎増築工事着工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平成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14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　体育館・プール完成　</a:t>
            </a:r>
            <a:endParaRPr lang="en-US" altLang="ja-JP" sz="1000" kern="100" dirty="0">
              <a:solidFill>
                <a:srgbClr val="000000"/>
              </a:solidFill>
              <a:effectLst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en-US" altLang="ja-JP" sz="1000" kern="100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                      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増築校舎完成　校舎耐震工事完了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平成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15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　創立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130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周年記念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平成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16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　町田市教育委員会研究奨励校発表（算数）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en-US" sz="100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	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r>
              <a:rPr lang="en-US" alt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文部科学省「理科大好きスクール」発表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平成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17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　サイエンスパートナーシップ事業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平成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18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　</a:t>
            </a:r>
            <a:r>
              <a:rPr lang="en-US" alt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町田市教育委員会研究指定校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平成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19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　</a:t>
            </a:r>
            <a:r>
              <a:rPr lang="en-US" alt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町田市教育委員会研究指定校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	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762000"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「伝え合う力を育む」国語研究発表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798830"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ソニー子ども科学教育プログラム努力賞表彰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平成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20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　</a:t>
            </a:r>
            <a:r>
              <a:rPr lang="en-US" alt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創立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135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周年記念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平成</a:t>
            </a:r>
            <a:r>
              <a:rPr lang="en-US" altLang="ja-JP" sz="1000" kern="100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21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　</a:t>
            </a:r>
            <a:r>
              <a:rPr lang="en-US" alt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防音工事（～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22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年）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	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en-US" sz="100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  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　</a:t>
            </a:r>
            <a:r>
              <a:rPr lang="en-US" alt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町田市学校保健優良校として表彰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平成</a:t>
            </a:r>
            <a:r>
              <a:rPr lang="en-US" altLang="ja-JP" sz="1000" kern="100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23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　</a:t>
            </a:r>
            <a:r>
              <a:rPr lang="en-US" alt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東京都学校歯科保健優良校表彰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	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en-US" sz="100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  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　</a:t>
            </a:r>
            <a:r>
              <a:rPr lang="en-US" alt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町田市教育委員会研究推進校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平成</a:t>
            </a:r>
            <a:r>
              <a:rPr lang="en-US" altLang="ja-JP" sz="1000" kern="100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24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　</a:t>
            </a:r>
            <a:r>
              <a:rPr lang="en-US" alt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町田市教育委員会研究推進校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en-US" sz="100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  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　</a:t>
            </a:r>
            <a:r>
              <a:rPr lang="en-US" alt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「自ら育む健やかな体」体育研究発表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平成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25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　</a:t>
            </a:r>
            <a:r>
              <a:rPr lang="en-US" alt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創立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140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周年記念（航空写真・記念集会</a:t>
            </a:r>
            <a:r>
              <a:rPr lang="ja-JP" alt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記念誌作成）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平成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27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　</a:t>
            </a:r>
            <a:r>
              <a:rPr lang="en-US" alt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町田市教育委員会研究推進校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en-US" sz="100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  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　</a:t>
            </a:r>
            <a:r>
              <a:rPr lang="en-US" alt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旧校舎直結給水工事・体育館外装改修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平成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28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　</a:t>
            </a:r>
            <a:r>
              <a:rPr lang="en-US" alt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町田市教育委員会研究推進校　発表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en-US" sz="100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  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	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r>
              <a:rPr lang="en-US" alt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「考え、認め合う道徳授業の創造」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平成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29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　</a:t>
            </a:r>
            <a:r>
              <a:rPr lang="en-US" alt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トイレ改修工事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平成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30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　</a:t>
            </a:r>
            <a:r>
              <a:rPr lang="en-US" alt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創立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145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周年記念（航空写真・記念集会）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平成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31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　</a:t>
            </a:r>
            <a:r>
              <a:rPr lang="en-US" alt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特別支援教育推進モデル校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令和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2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　</a:t>
            </a:r>
            <a:r>
              <a:rPr lang="en-US" alt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特別支援教育推進モデル校発表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	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en-US" sz="1000" kern="100" dirty="0"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	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r>
              <a:rPr lang="en-US" alt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「自尊心を持って 自立して学べる子どもの育成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　　　</a:t>
            </a:r>
            <a:r>
              <a:rPr lang="en-US" alt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                        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～特別支援教育の視点から～　」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令和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4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　</a:t>
            </a:r>
            <a:r>
              <a:rPr lang="en-US" alt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東京都教育委員会 地域人材・資源活用推進校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令和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</a:t>
            </a:r>
            <a:r>
              <a:rPr lang="en-US" sz="1000" kern="100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5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　</a:t>
            </a:r>
            <a:r>
              <a:rPr lang="en-US" alt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創立</a:t>
            </a:r>
            <a:r>
              <a:rPr lang="en-US" altLang="ja-JP" sz="1000" kern="100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150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周年記念</a:t>
            </a:r>
            <a:endParaRPr lang="en-US" altLang="ja-JP" sz="1000" kern="100" dirty="0">
              <a:solidFill>
                <a:srgbClr val="000000"/>
              </a:solidFill>
              <a:effectLst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altLang="en-US" sz="1000" kern="100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　　（記念式典・記念集会・航空写真・記念誌作成）</a:t>
            </a:r>
            <a:r>
              <a:rPr lang="en-US" alt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</a:t>
            </a: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altLang="en-US" sz="1000" kern="100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　　 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第</a:t>
            </a:r>
            <a:r>
              <a:rPr 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2</a:t>
            </a:r>
            <a:r>
              <a:rPr 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校舎完成</a:t>
            </a:r>
            <a:endParaRPr lang="en-US" altLang="ja-JP" sz="1000" kern="100" dirty="0">
              <a:solidFill>
                <a:srgbClr val="000000"/>
              </a:solidFill>
              <a:effectLst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altLang="en-US" sz="1000" kern="100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令和  </a:t>
            </a:r>
            <a:r>
              <a:rPr lang="en-US" altLang="ja-JP" sz="1000" kern="100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6</a:t>
            </a:r>
            <a:r>
              <a:rPr lang="ja-JP" altLang="en-US" sz="1000" kern="100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　 町田市教育委員会研究指定校</a:t>
            </a:r>
            <a:endParaRPr lang="en-US" altLang="ja-JP" sz="1000" kern="100" dirty="0">
              <a:solidFill>
                <a:srgbClr val="000000"/>
              </a:solidFill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altLang="en-US" sz="1000" kern="100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令和  </a:t>
            </a:r>
            <a:r>
              <a:rPr lang="en-US" altLang="ja-JP" sz="1000" kern="100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7</a:t>
            </a:r>
            <a:r>
              <a:rPr lang="ja-JP" altLang="en-US" sz="1000" kern="100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　 町田市教育委員会研究指定校研究発表会</a:t>
            </a:r>
            <a:endParaRPr lang="en-US" altLang="ja-JP" sz="1000" kern="100" dirty="0">
              <a:solidFill>
                <a:srgbClr val="000000"/>
              </a:solidFill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ja-JP" alt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　　「町田の力　～町田市教育プラン</a:t>
            </a:r>
            <a:r>
              <a:rPr lang="en-US" altLang="ja-JP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24-28</a:t>
            </a:r>
            <a:r>
              <a:rPr lang="ja-JP" altLang="en-US" sz="1000" kern="100" dirty="0">
                <a:solidFill>
                  <a:srgbClr val="000000"/>
                </a:solidFill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の具現化を目指して～」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楕円 5"/>
          <p:cNvSpPr/>
          <p:nvPr/>
        </p:nvSpPr>
        <p:spPr>
          <a:xfrm>
            <a:off x="8740094" y="659588"/>
            <a:ext cx="5227409" cy="1800000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２０２５年度</a:t>
            </a:r>
            <a:endParaRPr kumimoji="1" lang="en-US" altLang="ja-JP" sz="2400" b="1" dirty="0">
              <a:solidFill>
                <a:schemeClr val="tx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ctr"/>
            <a:r>
              <a:rPr kumimoji="1" lang="ja-JP" alt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学 校 要 覧</a:t>
            </a: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8124807" y="6276975"/>
            <a:ext cx="6122436" cy="3338100"/>
          </a:xfrm>
          <a:prstGeom prst="roundRect">
            <a:avLst>
              <a:gd name="adj" fmla="val 1371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round/>
                <a:headEnd/>
                <a:tailEnd/>
              </a14:hiddenLine>
            </a:ext>
          </a:extLst>
        </p:spPr>
        <p:txBody>
          <a:bodyPr vert="eaVert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</a:t>
            </a:r>
            <a:endParaRPr kumimoji="0" lang="en-US" altLang="ja-JP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</a:t>
            </a:r>
            <a:r>
              <a:rPr kumimoji="0" lang="ja-JP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校　　歌</a:t>
            </a:r>
            <a:endParaRPr kumimoji="0" lang="en-US" altLang="ja-JP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　　　</a:t>
            </a:r>
            <a:endParaRPr kumimoji="0" lang="ja-JP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　　　　　　西條　八十　作詞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　　　　　　古関　裕而　作曲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</a:t>
            </a:r>
            <a:endParaRPr lang="en-US" altLang="ja-JP" sz="105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105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一　みどりあかるい　多摩の丘辺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高くそびえる　われらの学校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にこにこ元気で　あつまるわれらを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大きく伸びよと　朝日は照らす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たのし　われらは町田第一小学生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105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105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二　みんな仲よく　鍛え磨く</a:t>
            </a:r>
            <a:endParaRPr lang="en-US" altLang="ja-JP" sz="105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つよいからだと　正しい精神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窓からながめる　丹沢連峰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かがやく理想は　あの峰越える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たのし　われらは町田第一小学生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105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105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三　かざす徽章の　白い梅の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聖</a:t>
            </a:r>
            <a:r>
              <a:rPr lang="ja-JP" altLang="en-US" sz="1050" dirty="0" err="1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い</a:t>
            </a:r>
            <a:r>
              <a:rPr lang="ja-JP" altLang="en-US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文化の　花さく</a:t>
            </a:r>
            <a:r>
              <a:rPr kumimoji="0" lang="ja-JP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</a:t>
            </a:r>
            <a:endParaRPr kumimoji="0" lang="en-US" altLang="ja-JP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</a:t>
            </a:r>
            <a:r>
              <a:rPr kumimoji="0" lang="ja-JP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きずくはわれらよ　心をそろえて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りっぱに担おう　未来の日本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たのし　われらは町田第一小学生</a:t>
            </a:r>
            <a:endParaRPr kumimoji="0" lang="ja-JP" altLang="ja-JP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8772650" y="6276973"/>
            <a:ext cx="5381754" cy="2733722"/>
          </a:xfrm>
          <a:prstGeom prst="roundRect">
            <a:avLst>
              <a:gd name="adj" fmla="val 11121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7111" y="9192964"/>
            <a:ext cx="846861" cy="844215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8299054" y="8910985"/>
            <a:ext cx="5664214" cy="1408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町 田 市 立 町 田 第 一 小 学 校</a:t>
            </a:r>
            <a:endParaRPr kumimoji="1" lang="en-US" altLang="ja-JP" b="1" dirty="0">
              <a:solidFill>
                <a:schemeClr val="tx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校 長　佐　野　友　隆</a:t>
            </a:r>
            <a:endParaRPr kumimoji="1" lang="en-US" altLang="ja-JP" sz="1200" dirty="0">
              <a:solidFill>
                <a:schemeClr val="tx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〒</a:t>
            </a:r>
            <a:r>
              <a:rPr kumimoji="1" lang="en-US" altLang="ja-JP" sz="12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194-0021</a:t>
            </a:r>
            <a:r>
              <a:rPr kumimoji="1" lang="ja-JP" altLang="en-US" sz="12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東京都町田市中町</a:t>
            </a:r>
            <a:r>
              <a:rPr kumimoji="1" lang="en-US" altLang="ja-JP" sz="12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</a:t>
            </a:r>
            <a:r>
              <a:rPr kumimoji="1" lang="ja-JP" altLang="en-US" sz="12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丁目</a:t>
            </a:r>
            <a:r>
              <a:rPr kumimoji="1" lang="en-US" altLang="ja-JP" sz="12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20</a:t>
            </a:r>
            <a:r>
              <a:rPr kumimoji="1" lang="ja-JP" altLang="en-US" sz="12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番</a:t>
            </a:r>
            <a:r>
              <a:rPr kumimoji="1" lang="en-US" altLang="ja-JP" sz="12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30</a:t>
            </a:r>
            <a:r>
              <a:rPr kumimoji="1" lang="ja-JP" altLang="en-US" sz="12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号</a:t>
            </a:r>
            <a:endParaRPr kumimoji="1" lang="en-US" altLang="ja-JP" sz="1200" dirty="0">
              <a:solidFill>
                <a:schemeClr val="tx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ctr"/>
            <a:r>
              <a:rPr kumimoji="1" lang="en-US" altLang="ja-JP" sz="12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TEL:042-722-3105</a:t>
            </a:r>
            <a:r>
              <a:rPr kumimoji="1" lang="ja-JP" altLang="en-US" sz="12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</a:t>
            </a:r>
            <a:endParaRPr kumimoji="1" lang="en-US" altLang="ja-JP" sz="1200" dirty="0">
              <a:solidFill>
                <a:schemeClr val="tx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69" y="1383606"/>
            <a:ext cx="710487" cy="62006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9349" y="1383606"/>
            <a:ext cx="824623" cy="635954"/>
          </a:xfrm>
          <a:prstGeom prst="rect">
            <a:avLst/>
          </a:prstGeom>
        </p:spPr>
      </p:pic>
      <p:pic>
        <p:nvPicPr>
          <p:cNvPr id="11" name="図 10" descr="\\E149sv03\映像・画像\１−４　2022年度写真\６年\連合体育大会\DSCN742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5" b="8372"/>
          <a:stretch/>
        </p:blipFill>
        <p:spPr bwMode="auto">
          <a:xfrm>
            <a:off x="4434945" y="6427336"/>
            <a:ext cx="2127135" cy="140589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図 13" descr="\\E149sv03\映像・画像\１－１　2023年度\２年\水泳\100_309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8"/>
          <a:stretch/>
        </p:blipFill>
        <p:spPr bwMode="auto">
          <a:xfrm>
            <a:off x="4477130" y="4491431"/>
            <a:ext cx="2085295" cy="150495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718" y="8264175"/>
            <a:ext cx="2146261" cy="1609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04425" y="1900361"/>
            <a:ext cx="2206178" cy="1654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テキスト ボックス 15"/>
          <p:cNvSpPr txBox="1"/>
          <p:nvPr/>
        </p:nvSpPr>
        <p:spPr>
          <a:xfrm>
            <a:off x="381071" y="476592"/>
            <a:ext cx="2322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【</a:t>
            </a:r>
            <a:r>
              <a:rPr kumimoji="1"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学校の沿革</a:t>
            </a:r>
            <a:r>
              <a:rPr kumimoji="1" lang="en-US" altLang="ja-JP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】</a:t>
            </a:r>
            <a:endParaRPr kumimoji="1" lang="ja-JP" altLang="en-US" sz="1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922" y="2163604"/>
            <a:ext cx="5597920" cy="408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079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4084</TotalTime>
  <Words>1270</Words>
  <Application>Microsoft Office PowerPoint</Application>
  <PresentationFormat>ユーザー設定</PresentationFormat>
  <Paragraphs>231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HG丸ｺﾞｼｯｸM-PRO</vt:lpstr>
      <vt:lpstr>UD デジタル 教科書体 NP-R</vt:lpstr>
      <vt:lpstr>游ゴシック</vt:lpstr>
      <vt:lpstr>游明朝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>町田市教育委員会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149-t53</dc:creator>
  <cp:lastModifiedBy>pc001vp02</cp:lastModifiedBy>
  <cp:revision>318</cp:revision>
  <cp:lastPrinted>2025-05-08T04:57:27Z</cp:lastPrinted>
  <dcterms:created xsi:type="dcterms:W3CDTF">2021-07-07T01:22:37Z</dcterms:created>
  <dcterms:modified xsi:type="dcterms:W3CDTF">2026-01-20T05:40:26Z</dcterms:modified>
</cp:coreProperties>
</file>