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10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38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65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9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62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28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37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13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07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13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38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B23B9-42C7-490B-9812-DAE93F159064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A498-44D0-448A-AD30-46AC394FF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95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9797142" y="365125"/>
            <a:ext cx="1556657" cy="5811838"/>
          </a:xfrm>
        </p:spPr>
        <p:txBody>
          <a:bodyPr/>
          <a:lstStyle/>
          <a:p>
            <a:r>
              <a:rPr kumimoji="1" lang="ja-JP" altLang="en-US" dirty="0" smtClean="0"/>
              <a:t>へんとつくりってなんだっけ？</a:t>
            </a:r>
            <a:endParaRPr kumimoji="1" lang="ja-JP" altLang="en-US" dirty="0"/>
          </a:p>
        </p:txBody>
      </p:sp>
      <p:sp>
        <p:nvSpPr>
          <p:cNvPr id="4" name="縦書きテキスト プレースホルダー 3"/>
          <p:cNvSpPr>
            <a:spLocks noGrp="1"/>
          </p:cNvSpPr>
          <p:nvPr>
            <p:ph type="body" orient="vert" idx="1"/>
          </p:nvPr>
        </p:nvSpPr>
        <p:spPr>
          <a:xfrm>
            <a:off x="4034118" y="365125"/>
            <a:ext cx="4783310" cy="58118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漢字は何千文字もありますが、そのほとんどは部首の</a:t>
            </a:r>
            <a:r>
              <a:rPr kumimoji="1" lang="ja-JP" altLang="en-US" dirty="0" err="1" smtClean="0"/>
              <a:t>しゅるいに</a:t>
            </a:r>
            <a:r>
              <a:rPr kumimoji="1" lang="ja-JP" altLang="en-US" dirty="0" smtClean="0"/>
              <a:t>よって７つのグループに分けられるんだよ。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７つのうちの２つは３年生で習った「へん」「つくり」です。残りの５つはどんなものがあるのでしょう？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部首によって、漢字のおおよその意味がわかります。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15035" y="3919024"/>
            <a:ext cx="14926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65829" y="3241446"/>
            <a:ext cx="1492624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0976" y="3241446"/>
            <a:ext cx="149262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61347" y="2561201"/>
            <a:ext cx="149262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0976" y="1917094"/>
            <a:ext cx="149262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へん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28650" y="2563868"/>
            <a:ext cx="1492624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61347" y="1917094"/>
            <a:ext cx="1492624" cy="369332"/>
          </a:xfrm>
          <a:prstGeom prst="rect">
            <a:avLst/>
          </a:prstGeom>
          <a:solidFill>
            <a:srgbClr val="F490DA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つくり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889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10599980" y="365125"/>
            <a:ext cx="753819" cy="5811838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dirty="0" smtClean="0"/>
              <a:t>へんとつくり</a:t>
            </a:r>
            <a:endParaRPr kumimoji="1" lang="ja-JP" altLang="en-US" dirty="0"/>
          </a:p>
        </p:txBody>
      </p:sp>
      <p:sp>
        <p:nvSpPr>
          <p:cNvPr id="5" name="縦書きテキスト プレースホルダー 4"/>
          <p:cNvSpPr>
            <a:spLocks noGrp="1"/>
          </p:cNvSpPr>
          <p:nvPr>
            <p:ph type="body" orient="vert" idx="1"/>
          </p:nvPr>
        </p:nvSpPr>
        <p:spPr>
          <a:xfrm>
            <a:off x="121025" y="365125"/>
            <a:ext cx="10125634" cy="58118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へん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sz="9600" dirty="0" smtClean="0"/>
              <a:t>松</a:t>
            </a:r>
            <a:endParaRPr kumimoji="1" lang="en-US" altLang="ja-JP" sz="9600" dirty="0" smtClean="0"/>
          </a:p>
          <a:p>
            <a:pPr marL="0" indent="0">
              <a:buNone/>
            </a:pPr>
            <a:r>
              <a:rPr kumimoji="1" lang="ja-JP" altLang="en-US" sz="9600" dirty="0" smtClean="0"/>
              <a:t>海</a:t>
            </a:r>
            <a:endParaRPr kumimoji="1" lang="en-US" altLang="ja-JP" sz="9600" dirty="0" smtClean="0"/>
          </a:p>
          <a:p>
            <a:pPr marL="0" indent="0">
              <a:buNone/>
            </a:pPr>
            <a:r>
              <a:rPr kumimoji="1" lang="ja-JP" altLang="en-US" sz="9600" dirty="0" smtClean="0"/>
              <a:t>体</a:t>
            </a:r>
            <a:endParaRPr kumimoji="1" lang="en-US" altLang="ja-JP" sz="9600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つくり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sz="9600" dirty="0" smtClean="0"/>
              <a:t>放</a:t>
            </a:r>
            <a:endParaRPr lang="en-US" altLang="ja-JP" sz="9600" dirty="0" smtClean="0"/>
          </a:p>
          <a:p>
            <a:pPr marL="0" indent="0">
              <a:buNone/>
            </a:pPr>
            <a:r>
              <a:rPr lang="ja-JP" altLang="en-US" sz="9600" dirty="0" smtClean="0"/>
              <a:t>都</a:t>
            </a:r>
            <a:endParaRPr lang="en-US" altLang="ja-JP" sz="9600" dirty="0" smtClean="0"/>
          </a:p>
          <a:p>
            <a:pPr marL="0" indent="0">
              <a:buNone/>
            </a:pPr>
            <a:endParaRPr lang="en-US" altLang="ja-JP" sz="9600" dirty="0" smtClean="0"/>
          </a:p>
          <a:p>
            <a:pPr marL="0" indent="0">
              <a:buNone/>
            </a:pPr>
            <a:endParaRPr lang="ja-JP" altLang="ja-JP" dirty="0"/>
          </a:p>
          <a:p>
            <a:pPr marL="0" indent="0">
              <a:buNone/>
            </a:pPr>
            <a:endParaRPr lang="ja-JP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451844"/>
              </p:ext>
            </p:extLst>
          </p:nvPr>
        </p:nvGraphicFramePr>
        <p:xfrm>
          <a:off x="9189903" y="1887151"/>
          <a:ext cx="1220652" cy="1213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326">
                  <a:extLst>
                    <a:ext uri="{9D8B030D-6E8A-4147-A177-3AD203B41FA5}">
                      <a16:colId xmlns:a16="http://schemas.microsoft.com/office/drawing/2014/main" val="1995180725"/>
                    </a:ext>
                  </a:extLst>
                </a:gridCol>
                <a:gridCol w="610326">
                  <a:extLst>
                    <a:ext uri="{9D8B030D-6E8A-4147-A177-3AD203B41FA5}">
                      <a16:colId xmlns:a16="http://schemas.microsoft.com/office/drawing/2014/main" val="399821027"/>
                    </a:ext>
                  </a:extLst>
                </a:gridCol>
              </a:tblGrid>
              <a:tr h="60681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167737"/>
                  </a:ext>
                </a:extLst>
              </a:tr>
              <a:tr h="60681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136939"/>
                  </a:ext>
                </a:extLst>
              </a:tr>
            </a:tbl>
          </a:graphicData>
        </a:graphic>
      </p:graphicFrame>
      <p:sp>
        <p:nvSpPr>
          <p:cNvPr id="7" name="下矢印 6"/>
          <p:cNvSpPr/>
          <p:nvPr/>
        </p:nvSpPr>
        <p:spPr>
          <a:xfrm>
            <a:off x="8000158" y="2086600"/>
            <a:ext cx="587829" cy="84908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3196" y="3383834"/>
            <a:ext cx="677108" cy="25466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きへん</a:t>
            </a:r>
            <a:endParaRPr kumimoji="1" lang="ja-JP" altLang="en-US" sz="3200" dirty="0"/>
          </a:p>
        </p:txBody>
      </p:sp>
      <p:sp>
        <p:nvSpPr>
          <p:cNvPr id="9" name="下矢印 8"/>
          <p:cNvSpPr/>
          <p:nvPr/>
        </p:nvSpPr>
        <p:spPr>
          <a:xfrm>
            <a:off x="6689537" y="2069427"/>
            <a:ext cx="587829" cy="84908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89912" y="3392948"/>
            <a:ext cx="677108" cy="25466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にんべん</a:t>
            </a:r>
            <a:endParaRPr kumimoji="1" lang="ja-JP" altLang="en-US" sz="3200" dirty="0"/>
          </a:p>
        </p:txBody>
      </p:sp>
      <p:sp>
        <p:nvSpPr>
          <p:cNvPr id="11" name="下矢印 10"/>
          <p:cNvSpPr/>
          <p:nvPr/>
        </p:nvSpPr>
        <p:spPr>
          <a:xfrm>
            <a:off x="5408296" y="2071194"/>
            <a:ext cx="587829" cy="84908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19798" y="3383833"/>
            <a:ext cx="677108" cy="25466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さんず</a:t>
            </a:r>
            <a:r>
              <a:rPr kumimoji="1" lang="ja-JP" altLang="en-US" sz="3200" dirty="0" err="1" smtClean="0"/>
              <a:t>い</a:t>
            </a:r>
            <a:r>
              <a:rPr kumimoji="1" lang="ja-JP" altLang="en-US" sz="3200" dirty="0" smtClean="0"/>
              <a:t>へん</a:t>
            </a:r>
            <a:endParaRPr kumimoji="1" lang="ja-JP" altLang="en-US" sz="3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5345739" y="385537"/>
            <a:ext cx="548640" cy="130134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434811" y="385537"/>
            <a:ext cx="548640" cy="134216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682197" y="365125"/>
            <a:ext cx="548640" cy="1382993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86528" y="1863194"/>
            <a:ext cx="1255885" cy="1237595"/>
          </a:xfrm>
          <a:prstGeom prst="rect">
            <a:avLst/>
          </a:prstGeom>
        </p:spPr>
      </p:pic>
      <p:sp>
        <p:nvSpPr>
          <p:cNvPr id="19" name="下矢印 18"/>
          <p:cNvSpPr/>
          <p:nvPr/>
        </p:nvSpPr>
        <p:spPr>
          <a:xfrm>
            <a:off x="2359580" y="2086600"/>
            <a:ext cx="587829" cy="84908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27210" y="3581947"/>
            <a:ext cx="1169551" cy="25466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のぶん・</a:t>
            </a:r>
            <a:r>
              <a:rPr kumimoji="1" lang="ja-JP" altLang="en-US" sz="3200" dirty="0" err="1" smtClean="0"/>
              <a:t>ほ</a:t>
            </a:r>
            <a:r>
              <a:rPr kumimoji="1" lang="ja-JP" altLang="en-US" sz="3200" dirty="0" smtClean="0"/>
              <a:t>こづくり</a:t>
            </a:r>
            <a:endParaRPr kumimoji="1" lang="ja-JP" altLang="en-US" sz="3200" dirty="0"/>
          </a:p>
        </p:txBody>
      </p:sp>
      <p:sp>
        <p:nvSpPr>
          <p:cNvPr id="21" name="下矢印 20"/>
          <p:cNvSpPr/>
          <p:nvPr/>
        </p:nvSpPr>
        <p:spPr>
          <a:xfrm>
            <a:off x="1022033" y="2086600"/>
            <a:ext cx="587829" cy="84908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56478" y="3630312"/>
            <a:ext cx="677108" cy="25466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おおざと</a:t>
            </a:r>
            <a:endParaRPr kumimoji="1" lang="ja-JP" altLang="en-US" sz="3200" dirty="0"/>
          </a:p>
        </p:txBody>
      </p:sp>
      <p:sp>
        <p:nvSpPr>
          <p:cNvPr id="23" name="正方形/長方形 22"/>
          <p:cNvSpPr/>
          <p:nvPr/>
        </p:nvSpPr>
        <p:spPr>
          <a:xfrm>
            <a:off x="2454958" y="405949"/>
            <a:ext cx="548640" cy="130134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1312127" y="365125"/>
            <a:ext cx="548640" cy="1274663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905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102</Words>
  <Application>Microsoft Office PowerPoint</Application>
  <PresentationFormat>ワイド画面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へんとつくりってなんだっけ？</vt:lpstr>
      <vt:lpstr>へんとつくり</vt:lpstr>
    </vt:vector>
  </TitlesOfParts>
  <Company>町田市教育委員会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へん・つくりってなんだったっけ？</dc:title>
  <dc:creator>157-t07</dc:creator>
  <cp:lastModifiedBy>157-t07</cp:lastModifiedBy>
  <cp:revision>8</cp:revision>
  <dcterms:created xsi:type="dcterms:W3CDTF">2020-04-28T03:15:23Z</dcterms:created>
  <dcterms:modified xsi:type="dcterms:W3CDTF">2020-04-30T06:57:42Z</dcterms:modified>
</cp:coreProperties>
</file>