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3" r:id="rId3"/>
    <p:sldId id="261" r:id="rId4"/>
    <p:sldId id="280" r:id="rId5"/>
    <p:sldId id="281" r:id="rId6"/>
    <p:sldId id="265" r:id="rId7"/>
    <p:sldId id="264" r:id="rId8"/>
    <p:sldId id="274" r:id="rId9"/>
    <p:sldId id="263" r:id="rId10"/>
    <p:sldId id="282" r:id="rId11"/>
    <p:sldId id="287" r:id="rId12"/>
    <p:sldId id="267" r:id="rId13"/>
    <p:sldId id="269" r:id="rId14"/>
    <p:sldId id="270" r:id="rId15"/>
    <p:sldId id="283" r:id="rId16"/>
    <p:sldId id="271" r:id="rId17"/>
    <p:sldId id="284" r:id="rId18"/>
    <p:sldId id="288" r:id="rId19"/>
    <p:sldId id="286" r:id="rId20"/>
    <p:sldId id="275" r:id="rId21"/>
    <p:sldId id="279" r:id="rId22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FF"/>
    <a:srgbClr val="0099FF"/>
    <a:srgbClr val="FF66FF"/>
    <a:srgbClr val="99FF99"/>
    <a:srgbClr val="FFFF99"/>
    <a:srgbClr val="FFCCFF"/>
    <a:srgbClr val="FF3399"/>
    <a:srgbClr val="FF9999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E0265-A30C-4ABF-8E20-A2C7763EFE88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6CA2F-5A1B-447F-8D57-0A8429F3BC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9288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175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3911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241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33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76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47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2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593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32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7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08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0D029-770B-4656-A428-D254EF9E32A7}" type="datetimeFigureOut">
              <a:rPr kumimoji="1" lang="ja-JP" altLang="en-US" smtClean="0"/>
              <a:t>2020/4/30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091B2-25E5-42F4-9B7E-FC2F7F3432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834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315789" y="1436915"/>
            <a:ext cx="5769429" cy="2275523"/>
          </a:xfrm>
        </p:spPr>
        <p:txBody>
          <a:bodyPr>
            <a:normAutofit fontScale="90000"/>
          </a:bodyPr>
          <a:lstStyle/>
          <a:p>
            <a:r>
              <a:rPr kumimoji="1" lang="ja-JP" altLang="en-US" sz="88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大きい数のしくみ①</a:t>
            </a:r>
            <a:endParaRPr kumimoji="1" lang="ja-JP" altLang="en-US" sz="88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922776" y="4000151"/>
            <a:ext cx="4346448" cy="1655762"/>
          </a:xfrm>
        </p:spPr>
        <p:txBody>
          <a:bodyPr>
            <a:normAutofit/>
          </a:bodyPr>
          <a:lstStyle/>
          <a:p>
            <a:r>
              <a:rPr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４</a:t>
            </a:r>
            <a:r>
              <a:rPr kumimoji="1" lang="ja-JP" altLang="en-US" sz="7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年生</a:t>
            </a:r>
            <a:endParaRPr kumimoji="1" lang="ja-JP" altLang="en-US" sz="7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" y="3378365"/>
            <a:ext cx="2863338" cy="289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53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3"/>
    </mc:Choice>
    <mc:Fallback xmlns="">
      <p:transition spd="slow" advTm="455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489990"/>
              </p:ext>
            </p:extLst>
          </p:nvPr>
        </p:nvGraphicFramePr>
        <p:xfrm>
          <a:off x="3336507" y="1201110"/>
          <a:ext cx="6324528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2762438"/>
              </p:ext>
            </p:extLst>
          </p:nvPr>
        </p:nvGraphicFramePr>
        <p:xfrm>
          <a:off x="2530124" y="1201011"/>
          <a:ext cx="7131753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24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億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403567" y="2954820"/>
            <a:ext cx="7437120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1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１２７７０７２５９</a:t>
            </a:r>
            <a:endParaRPr lang="ja-JP" altLang="en-US" sz="61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2732955" y="3866272"/>
            <a:ext cx="592667" cy="1095585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1933674" y="4859580"/>
            <a:ext cx="91301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</a:t>
            </a:r>
            <a:r>
              <a:rPr lang="ja-JP" altLang="en-US" sz="440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</a:t>
            </a:r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二千七百七十</a:t>
            </a:r>
            <a:r>
              <a:rPr lang="ja-JP" altLang="en-US" sz="4400" dirty="0" smtClean="0">
                <a:ln w="22225">
                  <a:noFill/>
                  <a:prstDash val="solid"/>
                </a:ln>
                <a:solidFill>
                  <a:srgbClr val="FF66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</a:t>
            </a:r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七千二百五十九</a:t>
            </a:r>
            <a:endParaRPr lang="ja-JP" altLang="en-US" sz="44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63822" y="250373"/>
            <a:ext cx="36771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日本の人口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" y="1337801"/>
            <a:ext cx="1878943" cy="126000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9834996" y="3237754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40803" y="4951912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56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84"/>
    </mc:Choice>
    <mc:Fallback xmlns="">
      <p:transition spd="slow" advTm="20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725695"/>
              </p:ext>
            </p:extLst>
          </p:nvPr>
        </p:nvGraphicFramePr>
        <p:xfrm>
          <a:off x="936993" y="2000619"/>
          <a:ext cx="9580356" cy="262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84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千の位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百の位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十の位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一の位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７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８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９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09" y="197215"/>
            <a:ext cx="1594894" cy="155976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489948" y="590008"/>
            <a:ext cx="52968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世界</a:t>
            </a:r>
            <a:r>
              <a:rPr lang="ja-JP" altLang="en-US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の人口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414159" y="4904125"/>
            <a:ext cx="913019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七十三</a:t>
            </a:r>
            <a:r>
              <a:rPr lang="ja-JP" altLang="en-US" sz="440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</a:t>
            </a:r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八千三百</a:t>
            </a:r>
            <a:r>
              <a:rPr lang="ja-JP" altLang="en-US" sz="4400" dirty="0" smtClean="0">
                <a:ln w="22225">
                  <a:noFill/>
                  <a:prstDash val="solid"/>
                </a:ln>
                <a:solidFill>
                  <a:srgbClr val="FF66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</a:t>
            </a:r>
            <a:r>
              <a:rPr lang="ja-JP" altLang="en-US" sz="4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九千　人</a:t>
            </a:r>
            <a:endParaRPr lang="ja-JP" altLang="en-US" sz="44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87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175536"/>
              </p:ext>
            </p:extLst>
          </p:nvPr>
        </p:nvGraphicFramePr>
        <p:xfrm>
          <a:off x="989245" y="718459"/>
          <a:ext cx="8494392" cy="5094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078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6745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千の位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百の位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十の位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一の位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1764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764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endParaRPr kumimoji="1" lang="en-US" altLang="ja-JP" sz="3200" dirty="0" smtClean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764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17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U ターン矢印 2"/>
          <p:cNvSpPr/>
          <p:nvPr/>
        </p:nvSpPr>
        <p:spPr>
          <a:xfrm rot="5400000">
            <a:off x="9325853" y="2792720"/>
            <a:ext cx="905933" cy="590367"/>
          </a:xfrm>
          <a:prstGeom prst="uturnArrow">
            <a:avLst>
              <a:gd name="adj1" fmla="val 19290"/>
              <a:gd name="adj2" fmla="val 25000"/>
              <a:gd name="adj3" fmla="val 25000"/>
              <a:gd name="adj4" fmla="val 43009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U ターン矢印 11"/>
          <p:cNvSpPr/>
          <p:nvPr/>
        </p:nvSpPr>
        <p:spPr>
          <a:xfrm rot="5400000">
            <a:off x="9325854" y="3737074"/>
            <a:ext cx="905933" cy="590367"/>
          </a:xfrm>
          <a:prstGeom prst="uturnArrow">
            <a:avLst>
              <a:gd name="adj1" fmla="val 19290"/>
              <a:gd name="adj2" fmla="val 25000"/>
              <a:gd name="adj3" fmla="val 25000"/>
              <a:gd name="adj4" fmla="val 43009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U ターン矢印 12"/>
          <p:cNvSpPr/>
          <p:nvPr/>
        </p:nvSpPr>
        <p:spPr>
          <a:xfrm rot="5400000">
            <a:off x="9325853" y="4681428"/>
            <a:ext cx="905933" cy="590367"/>
          </a:xfrm>
          <a:prstGeom prst="uturnArrow">
            <a:avLst>
              <a:gd name="adj1" fmla="val 19290"/>
              <a:gd name="adj2" fmla="val 25000"/>
              <a:gd name="adj3" fmla="val 25000"/>
              <a:gd name="adj4" fmla="val 43009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951467" y="2818436"/>
            <a:ext cx="9455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倍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9991433" y="3833258"/>
            <a:ext cx="9455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倍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977144" y="4816463"/>
            <a:ext cx="94559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10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倍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8620" y="2503129"/>
            <a:ext cx="10205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一億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2548" y="3248483"/>
            <a:ext cx="10205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十億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943" y="4032258"/>
            <a:ext cx="10205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百億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8654" y="4864339"/>
            <a:ext cx="10205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千億</a:t>
            </a:r>
            <a:endParaRPr kumimoji="1" lang="ja-JP" altLang="en-US" sz="3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9600" y="239487"/>
            <a:ext cx="1937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ea typeface="UD デジタル 教科書体 N-B" panose="02020700000000000000"/>
              </a:rPr>
              <a:t>教科書</a:t>
            </a:r>
            <a:r>
              <a:rPr kumimoji="1" lang="en-US" altLang="ja-JP" sz="2800" dirty="0" smtClean="0">
                <a:ea typeface="UD デジタル 教科書体 N-B" panose="02020700000000000000"/>
              </a:rPr>
              <a:t>P.10</a:t>
            </a:r>
            <a:r>
              <a:rPr lang="ja-JP" altLang="en-US" sz="2800" dirty="0" smtClean="0">
                <a:ea typeface="UD デジタル 教科書体 N-B" panose="02020700000000000000"/>
              </a:rPr>
              <a:t>　</a:t>
            </a:r>
            <a:endParaRPr lang="en-US" altLang="ja-JP" sz="2800" dirty="0" smtClean="0">
              <a:ea typeface="UD デジタル 教科書体 N-B" panose="02020700000000000000"/>
            </a:endParaRPr>
          </a:p>
        </p:txBody>
      </p:sp>
      <p:sp>
        <p:nvSpPr>
          <p:cNvPr id="21" name="U ターン矢印 20"/>
          <p:cNvSpPr/>
          <p:nvPr/>
        </p:nvSpPr>
        <p:spPr>
          <a:xfrm rot="5400000">
            <a:off x="9493369" y="3220692"/>
            <a:ext cx="2079545" cy="1111996"/>
          </a:xfrm>
          <a:prstGeom prst="uturnArrow">
            <a:avLst>
              <a:gd name="adj1" fmla="val 9234"/>
              <a:gd name="adj2" fmla="val 12011"/>
              <a:gd name="adj3" fmla="val 32542"/>
              <a:gd name="adj4" fmla="val 43009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424262" y="3361510"/>
            <a:ext cx="13584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1００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倍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U ターン矢印 22"/>
          <p:cNvSpPr/>
          <p:nvPr/>
        </p:nvSpPr>
        <p:spPr>
          <a:xfrm rot="5400000">
            <a:off x="9899825" y="3604769"/>
            <a:ext cx="3079145" cy="1337254"/>
          </a:xfrm>
          <a:prstGeom prst="uturnArrow">
            <a:avLst>
              <a:gd name="adj1" fmla="val 9234"/>
              <a:gd name="adj2" fmla="val 11616"/>
              <a:gd name="adj3" fmla="val 32542"/>
              <a:gd name="adj4" fmla="val 43009"/>
              <a:gd name="adj5" fmla="val 1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853818" y="4929598"/>
            <a:ext cx="15313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1０００</a:t>
            </a:r>
            <a:r>
              <a:rPr kumimoji="1"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倍</a:t>
            </a:r>
            <a:endParaRPr kumimoji="1" lang="ja-JP" altLang="en-US" sz="28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3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28"/>
    </mc:Choice>
    <mc:Fallback xmlns="">
      <p:transition spd="slow" advTm="26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4" grpId="0"/>
      <p:bldP spid="14" grpId="0"/>
      <p:bldP spid="15" grpId="0"/>
      <p:bldP spid="17" grpId="0"/>
      <p:bldP spid="18" grpId="0"/>
      <p:bldP spid="19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97477"/>
              </p:ext>
            </p:extLst>
          </p:nvPr>
        </p:nvGraphicFramePr>
        <p:xfrm>
          <a:off x="2530122" y="2645229"/>
          <a:ext cx="7131756" cy="265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431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9827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億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左大かっこ 3"/>
          <p:cNvSpPr/>
          <p:nvPr/>
        </p:nvSpPr>
        <p:spPr>
          <a:xfrm rot="5400000">
            <a:off x="8313966" y="1401537"/>
            <a:ext cx="381000" cy="1964872"/>
          </a:xfrm>
          <a:prstGeom prst="leftBracket">
            <a:avLst>
              <a:gd name="adj" fmla="val 96904"/>
            </a:avLst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5" name="左大かっこ 4"/>
          <p:cNvSpPr/>
          <p:nvPr/>
        </p:nvSpPr>
        <p:spPr>
          <a:xfrm rot="5400000">
            <a:off x="5940882" y="1401537"/>
            <a:ext cx="381000" cy="1964872"/>
          </a:xfrm>
          <a:prstGeom prst="leftBracket">
            <a:avLst>
              <a:gd name="adj" fmla="val 96904"/>
            </a:avLst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6" name="左大かっこ 5"/>
          <p:cNvSpPr/>
          <p:nvPr/>
        </p:nvSpPr>
        <p:spPr>
          <a:xfrm rot="5400000">
            <a:off x="3567797" y="1401537"/>
            <a:ext cx="381000" cy="1964872"/>
          </a:xfrm>
          <a:prstGeom prst="leftBracket">
            <a:avLst>
              <a:gd name="adj" fmla="val 96904"/>
            </a:avLst>
          </a:prstGeom>
          <a:ln w="666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C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775861" y="426669"/>
            <a:ext cx="6711041" cy="1262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一、十、百、千のくり返し</a:t>
            </a:r>
            <a:endParaRPr kumimoji="1" lang="ja-JP" altLang="en-US" sz="40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993572" y="4916095"/>
            <a:ext cx="6384473" cy="12627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</a:t>
            </a:r>
            <a:r>
              <a:rPr lang="ja-JP" altLang="en-US" sz="3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の位から、４つずつ区切ると、</a:t>
            </a:r>
            <a:endParaRPr lang="en-US" altLang="ja-JP" sz="3200" dirty="0" smtClean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3200" dirty="0" smtClean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読みやすいよ。</a:t>
            </a:r>
            <a:endParaRPr kumimoji="1" lang="ja-JP" altLang="en-US" sz="32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56" y="270933"/>
            <a:ext cx="1716240" cy="171624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355" y="4785754"/>
            <a:ext cx="1308158" cy="1523424"/>
          </a:xfrm>
          <a:prstGeom prst="rect">
            <a:avLst/>
          </a:prstGeom>
        </p:spPr>
      </p:pic>
      <p:sp>
        <p:nvSpPr>
          <p:cNvPr id="12" name="角丸四角形吹き出し 11"/>
          <p:cNvSpPr/>
          <p:nvPr/>
        </p:nvSpPr>
        <p:spPr>
          <a:xfrm>
            <a:off x="9993086" y="1987173"/>
            <a:ext cx="1739922" cy="2244140"/>
          </a:xfrm>
          <a:prstGeom prst="wedgeRoundRectCallout">
            <a:avLst>
              <a:gd name="adj1" fmla="val -2554"/>
              <a:gd name="adj2" fmla="val 7555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040982" y="2574473"/>
            <a:ext cx="2325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万のときと</a:t>
            </a:r>
            <a:endParaRPr lang="en-US" altLang="ja-JP" sz="2800" dirty="0" smtClean="0"/>
          </a:p>
          <a:p>
            <a:r>
              <a:rPr lang="ja-JP" altLang="en-US" sz="2800" dirty="0" smtClean="0"/>
              <a:t>同じだね！</a:t>
            </a:r>
            <a:endParaRPr kumimoji="1" lang="ja-JP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99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56"/>
    </mc:Choice>
    <mc:Fallback xmlns="">
      <p:transition spd="slow" advTm="33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3" y="2688510"/>
            <a:ext cx="1040296" cy="10402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67098" y="2868610"/>
            <a:ext cx="1130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教科書</a:t>
            </a:r>
            <a:r>
              <a:rPr lang="en-US" altLang="ja-JP" sz="4400" dirty="0" smtClean="0"/>
              <a:t>P１１　　と　　</a:t>
            </a:r>
            <a:r>
              <a:rPr lang="en-US" altLang="ja-JP" sz="4400" dirty="0" err="1" smtClean="0"/>
              <a:t>の問題をときましょう</a:t>
            </a:r>
            <a:endParaRPr kumimoji="1" lang="ja-JP" altLang="en-US" sz="44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640" y="2868610"/>
            <a:ext cx="714375" cy="800100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13" y="2925760"/>
            <a:ext cx="723900" cy="68580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1267098" y="4271554"/>
            <a:ext cx="1012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終わったら答え合わせをしよう！まちがったところもなぜまちがったのか、ぶんせきしよう！</a:t>
            </a:r>
            <a:endParaRPr kumimoji="1" lang="ja-JP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729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9"/>
    </mc:Choice>
    <mc:Fallback xmlns="">
      <p:transition spd="slow" advTm="2704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27" y="274593"/>
            <a:ext cx="8573298" cy="2238127"/>
          </a:xfrm>
          <a:prstGeom prst="rect">
            <a:avLst/>
          </a:prstGeom>
        </p:spPr>
      </p:pic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646388"/>
              </p:ext>
            </p:extLst>
          </p:nvPr>
        </p:nvGraphicFramePr>
        <p:xfrm>
          <a:off x="1237439" y="2706014"/>
          <a:ext cx="9580356" cy="262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98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845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千の位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百の位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十の位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一の位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8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437220" y="4651177"/>
            <a:ext cx="800219" cy="13585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dirty="0"/>
              <a:t>１</a:t>
            </a:r>
            <a:endParaRPr kumimoji="1" lang="ja-JP" altLang="en-US" sz="4000" dirty="0"/>
          </a:p>
        </p:txBody>
      </p:sp>
      <p:sp>
        <p:nvSpPr>
          <p:cNvPr id="6" name="正方形/長方形 5"/>
          <p:cNvSpPr/>
          <p:nvPr/>
        </p:nvSpPr>
        <p:spPr>
          <a:xfrm>
            <a:off x="-174335" y="5409549"/>
            <a:ext cx="915246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千億</a:t>
            </a:r>
            <a:r>
              <a:rPr lang="ja-JP" altLang="en-US" sz="36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万の位の</a:t>
            </a:r>
            <a:r>
              <a:rPr lang="en-US" altLang="ja-JP" sz="36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36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つ上の位は、</a:t>
            </a:r>
            <a:endParaRPr lang="en-US" altLang="ja-JP" sz="3600" cap="none" spc="0" dirty="0" smtClean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3600" dirty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何</a:t>
            </a:r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の位といえばいいのかな？</a:t>
            </a:r>
            <a:endParaRPr lang="ja-JP" altLang="en-US" sz="36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上矢印 6"/>
          <p:cNvSpPr/>
          <p:nvPr/>
        </p:nvSpPr>
        <p:spPr>
          <a:xfrm>
            <a:off x="597076" y="5333125"/>
            <a:ext cx="480508" cy="869883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2191" y="5413831"/>
            <a:ext cx="1157671" cy="124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846266"/>
              </p:ext>
            </p:extLst>
          </p:nvPr>
        </p:nvGraphicFramePr>
        <p:xfrm>
          <a:off x="1523999" y="1817915"/>
          <a:ext cx="9335312" cy="2657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834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9827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兆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億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247900" y="304800"/>
            <a:ext cx="76962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千億の</a:t>
            </a:r>
            <a:r>
              <a:rPr kumimoji="1" lang="en-US" altLang="ja-JP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</a:t>
            </a:r>
            <a:r>
              <a:rPr kumimoji="1"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倍を</a:t>
            </a:r>
            <a:r>
              <a:rPr kumimoji="1" lang="ja-JP" altLang="en-US" sz="4400" dirty="0" smtClean="0"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一兆（ちょう）</a:t>
            </a:r>
            <a:r>
              <a:rPr kumimoji="1" lang="ja-JP" altLang="en-US" sz="4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といいます</a:t>
            </a:r>
            <a:r>
              <a:rPr kumimoji="1" lang="ja-JP" altLang="en-US" sz="4400" dirty="0" smtClean="0">
                <a:latin typeface="UD デジタル 教科書体 N-B"/>
              </a:rPr>
              <a:t>。</a:t>
            </a:r>
            <a:endParaRPr kumimoji="1" lang="ja-JP" altLang="en-US" sz="4400" dirty="0">
              <a:latin typeface="UD デジタル 教科書体 N-B"/>
            </a:endParaRPr>
          </a:p>
        </p:txBody>
      </p:sp>
      <p:sp>
        <p:nvSpPr>
          <p:cNvPr id="18" name="下矢印 17"/>
          <p:cNvSpPr/>
          <p:nvPr/>
        </p:nvSpPr>
        <p:spPr>
          <a:xfrm>
            <a:off x="3420707" y="1276371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下矢印 18"/>
          <p:cNvSpPr/>
          <p:nvPr/>
        </p:nvSpPr>
        <p:spPr>
          <a:xfrm>
            <a:off x="2835866" y="1276371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下矢印 19"/>
          <p:cNvSpPr/>
          <p:nvPr/>
        </p:nvSpPr>
        <p:spPr>
          <a:xfrm>
            <a:off x="2251024" y="1276371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下矢印 20"/>
          <p:cNvSpPr/>
          <p:nvPr/>
        </p:nvSpPr>
        <p:spPr>
          <a:xfrm>
            <a:off x="1666182" y="1276371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>
            <a:off x="3139199" y="2853999"/>
            <a:ext cx="696685" cy="66402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49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92"/>
    </mc:Choice>
    <mc:Fallback xmlns="">
      <p:transition spd="slow" advTm="24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1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10"/>
                            </p:stCondLst>
                            <p:childTnLst>
                              <p:par>
                                <p:cTn id="2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1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1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10"/>
                            </p:stCondLst>
                            <p:childTnLst>
                              <p:par>
                                <p:cTn id="3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1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1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10"/>
                            </p:stCondLst>
                            <p:childTnLst>
                              <p:par>
                                <p:cTn id="4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2" grpId="2" animBg="1"/>
      <p:bldP spid="22" grpId="3" animBg="1"/>
      <p:bldP spid="22" grpId="4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69421"/>
              </p:ext>
            </p:extLst>
          </p:nvPr>
        </p:nvGraphicFramePr>
        <p:xfrm>
          <a:off x="3355559" y="822960"/>
          <a:ext cx="8141496" cy="258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784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7593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一億の位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一万の位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千の位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百の位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十の位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 一の位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3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３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４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０</a:t>
                      </a:r>
                      <a:endParaRPr kumimoji="1" lang="ja-JP" altLang="en-US" sz="320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84581"/>
              </p:ext>
            </p:extLst>
          </p:nvPr>
        </p:nvGraphicFramePr>
        <p:xfrm>
          <a:off x="366343" y="822960"/>
          <a:ext cx="2989216" cy="2587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7304">
                  <a:extLst>
                    <a:ext uri="{9D8B030D-6E8A-4147-A177-3AD203B41FA5}">
                      <a16:colId xmlns:a16="http://schemas.microsoft.com/office/drawing/2014/main" val="3144822292"/>
                    </a:ext>
                  </a:extLst>
                </a:gridCol>
                <a:gridCol w="747304">
                  <a:extLst>
                    <a:ext uri="{9D8B030D-6E8A-4147-A177-3AD203B41FA5}">
                      <a16:colId xmlns:a16="http://schemas.microsoft.com/office/drawing/2014/main" val="3968015861"/>
                    </a:ext>
                  </a:extLst>
                </a:gridCol>
                <a:gridCol w="747304">
                  <a:extLst>
                    <a:ext uri="{9D8B030D-6E8A-4147-A177-3AD203B41FA5}">
                      <a16:colId xmlns:a16="http://schemas.microsoft.com/office/drawing/2014/main" val="4018089004"/>
                    </a:ext>
                  </a:extLst>
                </a:gridCol>
                <a:gridCol w="747304">
                  <a:extLst>
                    <a:ext uri="{9D8B030D-6E8A-4147-A177-3AD203B41FA5}">
                      <a16:colId xmlns:a16="http://schemas.microsoft.com/office/drawing/2014/main" val="3314839310"/>
                    </a:ext>
                  </a:extLst>
                </a:gridCol>
              </a:tblGrid>
              <a:tr h="175931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千兆の位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百兆の位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十兆の位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一兆の位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606100"/>
                  </a:ext>
                </a:extLst>
              </a:tr>
              <a:tr h="827933"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 smtClean="0">
                          <a:latin typeface="UD デジタル 教科書体 NK-R" panose="02020400000000000000" pitchFamily="18" charset="-128"/>
                          <a:ea typeface="UD デジタル 教科書体 NK-R" panose="02020400000000000000" pitchFamily="18" charset="-128"/>
                        </a:rPr>
                        <a:t>１</a:t>
                      </a:r>
                      <a:endParaRPr kumimoji="1" lang="ja-JP" altLang="en-US" sz="3200" dirty="0">
                        <a:latin typeface="UD デジタル 教科書体 NK-R" panose="02020400000000000000" pitchFamily="18" charset="-128"/>
                        <a:ea typeface="UD デジタル 教科書体 NK-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426168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2318747" y="4729497"/>
            <a:ext cx="64333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</a:t>
            </a:r>
            <a:r>
              <a:rPr lang="ja-JP" altLang="en-US" sz="5400" dirty="0" smtClean="0">
                <a:ln w="22225">
                  <a:noFill/>
                  <a:prstDash val="solid"/>
                </a:ln>
                <a:solidFill>
                  <a:srgbClr val="FFC000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兆</a:t>
            </a:r>
            <a:r>
              <a:rPr lang="ja-JP" altLang="en-US" sz="5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三千三百四十</a:t>
            </a:r>
            <a:r>
              <a:rPr lang="ja-JP" altLang="en-US" sz="540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億</a:t>
            </a:r>
            <a:endParaRPr lang="ja-JP" altLang="en-US" sz="54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882744" y="4889459"/>
            <a:ext cx="822959" cy="6034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円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40080" y="3566159"/>
            <a:ext cx="6087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リオデジャネイロオリンピック・パラリンピックの開さい予算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598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651" y="619532"/>
            <a:ext cx="9763769" cy="37434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4389" y="4877194"/>
            <a:ext cx="1308158" cy="1523424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692331" y="5097324"/>
            <a:ext cx="7746275" cy="1083164"/>
          </a:xfrm>
          <a:prstGeom prst="wedgeRoundRectCallout">
            <a:avLst>
              <a:gd name="adj1" fmla="val 61358"/>
              <a:gd name="adj2" fmla="val 8015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37704" y="5377296"/>
            <a:ext cx="688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 smtClean="0"/>
              <a:t>位が一つ左に進むと１０倍になっているね！</a:t>
            </a:r>
            <a:endParaRPr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val="5222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2" y="2597755"/>
            <a:ext cx="1040296" cy="104029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267098" y="2868610"/>
            <a:ext cx="11308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/>
              <a:t>教科書</a:t>
            </a:r>
            <a:r>
              <a:rPr lang="en-US" altLang="ja-JP" sz="4400" dirty="0" smtClean="0"/>
              <a:t>P１２・１３　　〜　　</a:t>
            </a:r>
            <a:r>
              <a:rPr lang="en-US" altLang="ja-JP" sz="4400" dirty="0" err="1" smtClean="0"/>
              <a:t>の問題をときましょう</a:t>
            </a:r>
            <a:endParaRPr kumimoji="1" lang="ja-JP" altLang="en-US" sz="4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267098" y="4271554"/>
            <a:ext cx="10123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 smtClean="0"/>
              <a:t>終わったら答え合わせをしよう！まちがったところもなぜまちがったのか、ぶんせきしよう！</a:t>
            </a:r>
            <a:endParaRPr kumimoji="1"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586" y="2908346"/>
            <a:ext cx="695325" cy="74295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0395" y="2922087"/>
            <a:ext cx="657225" cy="781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3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9"/>
    </mc:Choice>
    <mc:Fallback xmlns="">
      <p:transition spd="slow" advTm="2704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77964" y="2507121"/>
            <a:ext cx="97126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いろいろな都道府県の人口をよんでみよう！</a:t>
            </a:r>
            <a:endParaRPr kumimoji="1" lang="ja-JP" altLang="en-US" sz="44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7" y="3455599"/>
            <a:ext cx="2911233" cy="2535980"/>
          </a:xfrm>
          <a:prstGeom prst="rect">
            <a:avLst/>
          </a:prstGeom>
        </p:spPr>
      </p:pic>
      <p:sp>
        <p:nvSpPr>
          <p:cNvPr id="5" name="円形吹き出し 4"/>
          <p:cNvSpPr/>
          <p:nvPr/>
        </p:nvSpPr>
        <p:spPr>
          <a:xfrm>
            <a:off x="3443805" y="3816493"/>
            <a:ext cx="4180986" cy="1404295"/>
          </a:xfrm>
          <a:prstGeom prst="wedgeEllipseCallout">
            <a:avLst>
              <a:gd name="adj1" fmla="val 29100"/>
              <a:gd name="adj2" fmla="val -9930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その国、その地域に</a:t>
            </a:r>
            <a:endParaRPr kumimoji="1" lang="en-US" altLang="ja-JP" sz="2400" dirty="0" smtClean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kumimoji="1" lang="ja-JP" altLang="en-US" sz="2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すんでいる人の数</a:t>
            </a:r>
            <a:endParaRPr kumimoji="1" lang="ja-JP" altLang="en-US" sz="24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39666" y="430105"/>
            <a:ext cx="74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〈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</a:t>
            </a:r>
            <a:r>
              <a:rPr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学習</a:t>
            </a:r>
            <a:r>
              <a:rPr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〉</a:t>
            </a:r>
            <a:endParaRPr kumimoji="1" lang="en-US" altLang="ja-JP" sz="5400" dirty="0" smtClean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教科書　</a:t>
            </a:r>
            <a:r>
              <a:rPr kumimoji="1"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P.９ </a:t>
            </a:r>
            <a:r>
              <a:rPr kumimoji="1" lang="ja-JP" altLang="en-US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 </a:t>
            </a:r>
            <a:r>
              <a:rPr kumimoji="1" lang="en-US" altLang="ja-JP" sz="54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P.１３</a:t>
            </a:r>
            <a:endParaRPr kumimoji="1" lang="ja-JP" altLang="en-US" sz="54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95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4"/>
    </mc:Choice>
    <mc:Fallback xmlns="">
      <p:transition spd="slow" advTm="1560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90295" y="2009392"/>
            <a:ext cx="9930924" cy="39087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・千万の位の</a:t>
            </a:r>
            <a:r>
              <a:rPr lang="en-US" altLang="ja-JP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つ上の位は、</a:t>
            </a:r>
            <a:r>
              <a:rPr lang="ja-JP" altLang="en-US" sz="4800" u="sng" dirty="0" smtClean="0">
                <a:ln w="12700" cmpd="sng">
                  <a:noFill/>
                  <a:prstDash val="solid"/>
                </a:ln>
                <a:solidFill>
                  <a:srgbClr val="0099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一億の位</a:t>
            </a:r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48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dirty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・千億の位の</a:t>
            </a:r>
            <a:r>
              <a:rPr lang="en-US" altLang="ja-JP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</a:t>
            </a:r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つ上の位は、</a:t>
            </a:r>
            <a:r>
              <a:rPr lang="ja-JP" altLang="en-US" sz="4800" u="sng" dirty="0" smtClean="0">
                <a:ln w="12700" cmpd="sng">
                  <a:noFill/>
                  <a:prstDash val="solid"/>
                </a:ln>
                <a:solidFill>
                  <a:srgbClr val="00B05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一兆の位</a:t>
            </a:r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。</a:t>
            </a:r>
            <a:endParaRPr lang="en-US" altLang="ja-JP" sz="48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28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・一億の位から先も、</a:t>
            </a:r>
            <a:endParaRPr lang="en-US" altLang="ja-JP" sz="4800" dirty="0" smtClean="0">
              <a:ln w="12700" cmpd="sng">
                <a:noFill/>
                <a:prstDash val="solid"/>
              </a:ln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4800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</a:t>
            </a:r>
            <a:r>
              <a:rPr lang="ja-JP" altLang="en-US" sz="4800" u="sng" dirty="0" smtClean="0">
                <a:ln w="12700" cmpd="sng">
                  <a:noFill/>
                  <a:prstDash val="solid"/>
                </a:ln>
                <a:solidFill>
                  <a:srgbClr val="FF0000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一、十、百、千</a:t>
            </a:r>
            <a:r>
              <a:rPr lang="ja-JP" altLang="en-US" sz="48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をくり返す。</a:t>
            </a:r>
            <a:endParaRPr lang="ja-JP" altLang="en-US" sz="4800" cap="none" spc="0" dirty="0">
              <a:ln w="12700" cmpd="sng">
                <a:noFill/>
                <a:prstDash val="solid"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38064" y="706902"/>
            <a:ext cx="201689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dirty="0" smtClean="0">
                <a:ln/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まと</a:t>
            </a:r>
            <a:r>
              <a:rPr lang="ja-JP" altLang="en-US" sz="5400" b="1" dirty="0">
                <a:ln/>
                <a:solidFill>
                  <a:srgbClr val="FF339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め</a:t>
            </a:r>
            <a:endParaRPr lang="ja-JP" altLang="en-US" sz="5400" b="1" cap="none" spc="0" dirty="0">
              <a:ln/>
              <a:solidFill>
                <a:srgbClr val="FF3399"/>
              </a:solidFill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6" y="4100763"/>
            <a:ext cx="2338137" cy="233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23"/>
    </mc:Choice>
    <mc:Fallback xmlns="">
      <p:transition spd="slow" advTm="2632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881" y="2512192"/>
            <a:ext cx="3816417" cy="381641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88720" y="1698859"/>
            <a:ext cx="74850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今日の学習は</a:t>
            </a:r>
            <a:r>
              <a:rPr lang="ja-JP" altLang="en-US" sz="40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r>
              <a:rPr lang="ja-JP" altLang="en-US" sz="400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ばっちり</a:t>
            </a:r>
            <a:r>
              <a:rPr lang="ja-JP" altLang="en-US" sz="4000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</a:t>
            </a:r>
            <a:r>
              <a:rPr lang="ja-JP" altLang="en-US" sz="4000" dirty="0" err="1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な</a:t>
            </a:r>
            <a:r>
              <a:rPr lang="ja-JP" altLang="en-US" sz="4000" dirty="0" smtClean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？次もがんばろう！</a:t>
            </a:r>
            <a:endParaRPr kumimoji="1" lang="ja-JP" altLang="en-US" sz="4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4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4"/>
    </mc:Choice>
    <mc:Fallback xmlns="">
      <p:transition spd="slow" advTm="170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66341" y="336672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東京都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AutoShape 2" descr="東京タワーのイラスト＜カラー・白黒＞ | 無料フリーイラスト素材集 ...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東京タワー イラスト素材 - iStock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7" r="24436" b="1233"/>
          <a:stretch/>
        </p:blipFill>
        <p:spPr>
          <a:xfrm>
            <a:off x="91440" y="1596248"/>
            <a:ext cx="1867989" cy="2531615"/>
          </a:xfrm>
          <a:prstGeom prst="rect">
            <a:avLst/>
          </a:prstGeom>
        </p:spPr>
      </p:pic>
      <p:sp>
        <p:nvSpPr>
          <p:cNvPr id="15" name="AutoShape 8" descr="東京駅のイラスト | かわいいフリー素材集 いらすとや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4004330"/>
            <a:ext cx="4077426" cy="214393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15" y="336672"/>
            <a:ext cx="5899028" cy="5899028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 rot="17032389">
            <a:off x="8210568" y="3206982"/>
            <a:ext cx="392326" cy="1419445"/>
          </a:xfrm>
          <a:prstGeom prst="downArrow">
            <a:avLst>
              <a:gd name="adj1" fmla="val 49409"/>
              <a:gd name="adj2" fmla="val 89562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6" t="26563" r="18831" b="5038"/>
          <a:stretch/>
        </p:blipFill>
        <p:spPr>
          <a:xfrm>
            <a:off x="3002794" y="92603"/>
            <a:ext cx="1371599" cy="130298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51" y="2728314"/>
            <a:ext cx="1655553" cy="16555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97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7"/>
    </mc:Choice>
    <mc:Fallback xmlns="">
      <p:transition spd="slow" advTm="16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27372"/>
              </p:ext>
            </p:extLst>
          </p:nvPr>
        </p:nvGraphicFramePr>
        <p:xfrm>
          <a:off x="2933736" y="2118241"/>
          <a:ext cx="6324528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825497" y="3839168"/>
            <a:ext cx="6592824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1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１３６３７３４６</a:t>
            </a:r>
            <a:endParaRPr lang="ja-JP" altLang="en-US" sz="61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910079" y="4891026"/>
            <a:ext cx="6834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千三百六十三</a:t>
            </a:r>
            <a:r>
              <a:rPr lang="ja-JP" altLang="en-US" sz="3600" dirty="0" smtClean="0">
                <a:ln w="22225">
                  <a:noFill/>
                  <a:prstDash val="solid"/>
                </a:ln>
                <a:solidFill>
                  <a:srgbClr val="FF66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</a:t>
            </a:r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七千三百四十六</a:t>
            </a:r>
            <a:endParaRPr lang="en-US" altLang="ja-JP" sz="3600" dirty="0" smtClean="0">
              <a:ln w="22225">
                <a:noFill/>
                <a:prstDash val="solid"/>
              </a:ln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endParaRPr lang="ja-JP" altLang="en-US" sz="60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42319" y="378960"/>
            <a:ext cx="4296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東京都の人口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418321" y="4027714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35886" y="4891026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26" r="2926"/>
          <a:stretch/>
        </p:blipFill>
        <p:spPr>
          <a:xfrm>
            <a:off x="94379" y="1432750"/>
            <a:ext cx="2815700" cy="1571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4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24"/>
    </mc:Choice>
    <mc:Fallback xmlns="">
      <p:transition spd="slow" advTm="33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104323"/>
              </p:ext>
            </p:extLst>
          </p:nvPr>
        </p:nvGraphicFramePr>
        <p:xfrm>
          <a:off x="2933736" y="2118241"/>
          <a:ext cx="6324528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3595334" y="3804575"/>
            <a:ext cx="6592824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1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８３８８２３</a:t>
            </a:r>
            <a:endParaRPr lang="ja-JP" altLang="en-US" sz="61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564330" y="4835626"/>
            <a:ext cx="86548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八十三</a:t>
            </a:r>
            <a:r>
              <a:rPr lang="ja-JP" altLang="en-US" sz="3600" dirty="0" smtClean="0">
                <a:ln w="22225">
                  <a:noFill/>
                  <a:prstDash val="solid"/>
                </a:ln>
                <a:solidFill>
                  <a:srgbClr val="FF66FF"/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万</a:t>
            </a:r>
            <a:r>
              <a:rPr lang="ja-JP" altLang="en-US" sz="36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八千八百二十三</a:t>
            </a:r>
            <a:endParaRPr lang="ja-JP" altLang="en-US" sz="36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7144" y="322251"/>
            <a:ext cx="51782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山梨県の人口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418321" y="4027714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482765" y="4813115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86" y="1496362"/>
            <a:ext cx="2067675" cy="1584008"/>
          </a:xfrm>
          <a:prstGeom prst="rect">
            <a:avLst/>
          </a:prstGeom>
        </p:spPr>
      </p:pic>
      <p:sp>
        <p:nvSpPr>
          <p:cNvPr id="2" name="角丸四角形吹き出し 1"/>
          <p:cNvSpPr/>
          <p:nvPr/>
        </p:nvSpPr>
        <p:spPr>
          <a:xfrm>
            <a:off x="6570617" y="322251"/>
            <a:ext cx="3487783" cy="1402046"/>
          </a:xfrm>
          <a:prstGeom prst="wedgeRoundRectCallout">
            <a:avLst>
              <a:gd name="adj1" fmla="val 47332"/>
              <a:gd name="adj2" fmla="val 7554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805749" y="783916"/>
            <a:ext cx="3534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ここまでは３年生で習ったね！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3475" y="1376385"/>
            <a:ext cx="1308158" cy="1523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670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46"/>
    </mc:Choice>
    <mc:Fallback xmlns="">
      <p:transition spd="slow" advTm="18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463822" y="250373"/>
            <a:ext cx="1576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" y="1337801"/>
            <a:ext cx="1878943" cy="1260000"/>
          </a:xfrm>
          <a:prstGeom prst="rect">
            <a:avLst/>
          </a:prstGeom>
        </p:spPr>
      </p:pic>
      <p:pic>
        <p:nvPicPr>
          <p:cNvPr id="13" name="図 12" descr="E:\MATERIAL\D\color\5\D-5-001c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60" y="1312634"/>
            <a:ext cx="7772400" cy="54718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下矢印 13"/>
          <p:cNvSpPr/>
          <p:nvPr/>
        </p:nvSpPr>
        <p:spPr>
          <a:xfrm rot="7918064">
            <a:off x="8414983" y="3525766"/>
            <a:ext cx="392326" cy="1419445"/>
          </a:xfrm>
          <a:prstGeom prst="downArrow">
            <a:avLst>
              <a:gd name="adj1" fmla="val 42597"/>
              <a:gd name="adj2" fmla="val 89562"/>
            </a:avLst>
          </a:prstGeom>
          <a:solidFill>
            <a:srgbClr val="FF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2" y="2761899"/>
            <a:ext cx="2956612" cy="2328332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25" y="4446149"/>
            <a:ext cx="1065893" cy="1969811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4" y="5038721"/>
            <a:ext cx="1428750" cy="142875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31" y="2761899"/>
            <a:ext cx="1428750" cy="1428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03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64"/>
    </mc:Choice>
    <mc:Fallback xmlns="">
      <p:transition spd="slow" advTm="8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80860"/>
              </p:ext>
            </p:extLst>
          </p:nvPr>
        </p:nvGraphicFramePr>
        <p:xfrm>
          <a:off x="3347555" y="1287042"/>
          <a:ext cx="6324528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正方形/長方形 4"/>
          <p:cNvSpPr/>
          <p:nvPr/>
        </p:nvSpPr>
        <p:spPr>
          <a:xfrm>
            <a:off x="2449383" y="3074035"/>
            <a:ext cx="7437120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61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１２７７０７２５９</a:t>
            </a:r>
            <a:endParaRPr lang="ja-JP" altLang="en-US" sz="61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380065" y="4626389"/>
            <a:ext cx="915246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千万の位の</a:t>
            </a:r>
            <a:r>
              <a:rPr lang="en-US" altLang="ja-JP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つ上の位は、</a:t>
            </a:r>
            <a:endParaRPr lang="en-US" altLang="ja-JP" sz="5400" cap="none" spc="0" dirty="0" smtClean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5400" dirty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何</a:t>
            </a:r>
            <a:r>
              <a:rPr lang="ja-JP" altLang="en-US" sz="5400" dirty="0" smtClean="0">
                <a:ln w="222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の位といえばいいのかな？</a:t>
            </a:r>
            <a:endParaRPr lang="ja-JP" altLang="en-US" sz="5400" cap="none" spc="0" dirty="0">
              <a:ln w="22225">
                <a:noFill/>
                <a:prstDash val="solid"/>
              </a:ln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2754888" y="3922496"/>
            <a:ext cx="592667" cy="744319"/>
          </a:xfrm>
          <a:prstGeom prst="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-280843" y="274403"/>
            <a:ext cx="50225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FF9999"/>
                </a:solidFill>
                <a:effectLst/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日本の人口</a:t>
            </a:r>
            <a:endParaRPr lang="ja-JP" altLang="en-US" sz="5400" b="1" cap="none" spc="0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FF9999"/>
              </a:solidFill>
              <a:effectLst/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40" y="1337801"/>
            <a:ext cx="1878943" cy="12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9672083" y="2835080"/>
            <a:ext cx="8577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</a:t>
            </a:r>
            <a:endParaRPr kumimoji="1" lang="ja-JP" altLang="en-US" sz="32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9236" y="4605579"/>
            <a:ext cx="1568119" cy="1685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153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3"/>
    </mc:Choice>
    <mc:Fallback xmlns="">
      <p:transition spd="slow" advTm="23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150577" y="2009392"/>
            <a:ext cx="98908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 smtClean="0">
                <a:ln w="12700" cmpd="sng">
                  <a:noFill/>
                  <a:prstDash val="solid"/>
                </a:ln>
                <a:effectLst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千万の位より大きい数のしくみは</a:t>
            </a:r>
            <a:r>
              <a:rPr lang="ja-JP" altLang="en-US" sz="5400" dirty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lang="en-US" altLang="ja-JP" sz="5400" cap="none" spc="0" dirty="0" smtClean="0">
              <a:ln w="12700" cmpd="sng">
                <a:noFill/>
                <a:prstDash val="solid"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5400" dirty="0" smtClean="0">
                <a:ln w="12700" cmpd="sng">
                  <a:noFill/>
                  <a:prstDash val="solid"/>
                </a:ln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どうなっているのか調べよう。</a:t>
            </a:r>
            <a:endParaRPr lang="ja-JP" altLang="en-US" sz="5400" cap="none" spc="0" dirty="0">
              <a:ln w="12700" cmpd="sng">
                <a:noFill/>
                <a:prstDash val="solid"/>
              </a:ln>
              <a:effectLst/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915435" y="1033474"/>
            <a:ext cx="226215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ja-JP" altLang="en-US" sz="5400" b="1" cap="none" spc="0" dirty="0" smtClean="0">
                <a:ln/>
                <a:solidFill>
                  <a:srgbClr val="00B0F0"/>
                </a:solidFill>
                <a:effectLst/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めあて</a:t>
            </a:r>
            <a:endParaRPr lang="ja-JP" altLang="en-US" sz="5400" b="1" cap="none" spc="0" dirty="0">
              <a:ln/>
              <a:solidFill>
                <a:srgbClr val="00B0F0"/>
              </a:solidFill>
              <a:effectLst/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292" y="4119612"/>
            <a:ext cx="2324501" cy="232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4"/>
    </mc:Choice>
    <mc:Fallback xmlns="">
      <p:transition spd="slow" advTm="1957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051788"/>
              </p:ext>
            </p:extLst>
          </p:nvPr>
        </p:nvGraphicFramePr>
        <p:xfrm>
          <a:off x="2933736" y="798337"/>
          <a:ext cx="6324525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億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1380065" y="4116026"/>
            <a:ext cx="101243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千万の</a:t>
            </a:r>
            <a:r>
              <a:rPr lang="en-US" altLang="ja-JP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10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倍の数 ➡ 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一億</a:t>
            </a:r>
            <a:r>
              <a:rPr lang="en-US" altLang="ja-JP" sz="5400" cap="none" spc="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おく</a:t>
            </a:r>
            <a:r>
              <a:rPr lang="en-US" altLang="ja-JP" sz="5400" cap="none" spc="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567267" y="5422256"/>
            <a:ext cx="1093716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千万の位の</a:t>
            </a:r>
            <a:r>
              <a:rPr lang="en-US" altLang="ja-JP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つ上の位 ➡ </a:t>
            </a:r>
            <a:r>
              <a:rPr lang="ja-JP" altLang="en-US" sz="5400" cap="none" spc="0" dirty="0" smtClean="0">
                <a:ln w="22225">
                  <a:noFill/>
                  <a:prstDash val="solid"/>
                </a:ln>
                <a:solidFill>
                  <a:srgbClr val="0099FF"/>
                </a:solidFill>
                <a:effectLst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一億の位</a:t>
            </a:r>
            <a:endParaRPr lang="en-US" altLang="ja-JP" sz="5400" cap="none" spc="0" dirty="0" smtClean="0">
              <a:ln w="22225">
                <a:noFill/>
                <a:prstDash val="solid"/>
              </a:ln>
              <a:solidFill>
                <a:srgbClr val="0099FF"/>
              </a:solidFill>
              <a:effectLst/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08910"/>
              </p:ext>
            </p:extLst>
          </p:nvPr>
        </p:nvGraphicFramePr>
        <p:xfrm>
          <a:off x="3636461" y="798337"/>
          <a:ext cx="5621800" cy="2621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027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63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千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百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十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kumimoji="1" lang="ja-JP" altLang="en-US" sz="3200" b="0" dirty="0" smtClean="0">
                          <a:solidFill>
                            <a:schemeClr val="tx1"/>
                          </a:solidFill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 一</a:t>
                      </a:r>
                      <a:endParaRPr kumimoji="1" lang="ja-JP" altLang="en-US" sz="3200" b="0" dirty="0">
                        <a:solidFill>
                          <a:schemeClr val="tx1"/>
                        </a:solidFill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7566">
                <a:tc gridSpan="4">
                  <a:txBody>
                    <a:bodyPr/>
                    <a:lstStyle/>
                    <a:p>
                      <a:pPr algn="r"/>
                      <a:r>
                        <a:rPr kumimoji="1" lang="ja-JP" altLang="en-US" sz="4000" dirty="0" smtClean="0">
                          <a:latin typeface="UD デジタル 教科書体 N-B" panose="02020700000000000000" pitchFamily="17" charset="-128"/>
                          <a:ea typeface="UD デジタル 教科書体 N-B" panose="02020700000000000000" pitchFamily="17" charset="-128"/>
                        </a:rPr>
                        <a:t>万</a:t>
                      </a:r>
                      <a:endParaRPr kumimoji="1" lang="ja-JP" altLang="en-US" sz="4000" dirty="0">
                        <a:latin typeface="UD デジタル 教科書体 N-B" panose="02020700000000000000" pitchFamily="17" charset="-128"/>
                        <a:ea typeface="UD デジタル 教科書体 N-B" panose="02020700000000000000" pitchFamily="17" charset="-128"/>
                      </a:endParaRPr>
                    </a:p>
                  </a:txBody>
                  <a:tcPr anchor="ctr"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vert="eaVert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7566"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下矢印 5"/>
          <p:cNvSpPr/>
          <p:nvPr/>
        </p:nvSpPr>
        <p:spPr>
          <a:xfrm>
            <a:off x="8751703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8042192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下矢印 9"/>
          <p:cNvSpPr/>
          <p:nvPr/>
        </p:nvSpPr>
        <p:spPr>
          <a:xfrm>
            <a:off x="7332681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623170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5913659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下矢印 12"/>
          <p:cNvSpPr/>
          <p:nvPr/>
        </p:nvSpPr>
        <p:spPr>
          <a:xfrm>
            <a:off x="5204148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下矢印 13"/>
          <p:cNvSpPr/>
          <p:nvPr/>
        </p:nvSpPr>
        <p:spPr>
          <a:xfrm>
            <a:off x="4494637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3785126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下矢印 15"/>
          <p:cNvSpPr/>
          <p:nvPr/>
        </p:nvSpPr>
        <p:spPr>
          <a:xfrm>
            <a:off x="3075615" y="236839"/>
            <a:ext cx="329609" cy="54226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2939776" y="1820625"/>
            <a:ext cx="696685" cy="66402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99FF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5747655" y="1814467"/>
            <a:ext cx="696685" cy="664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18012" y="261259"/>
            <a:ext cx="2515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ea typeface="UD デジタル 教科書体 N-B" panose="02020700000000000000"/>
              </a:rPr>
              <a:t>教科書</a:t>
            </a:r>
            <a:r>
              <a:rPr kumimoji="1" lang="en-US" altLang="ja-JP" sz="2800" dirty="0" smtClean="0">
                <a:ea typeface="UD デジタル 教科書体 N-B" panose="02020700000000000000"/>
              </a:rPr>
              <a:t>P.9〜10</a:t>
            </a:r>
            <a:r>
              <a:rPr lang="ja-JP" altLang="en-US" sz="2800" dirty="0" smtClean="0">
                <a:ea typeface="UD デジタル 教科書体 N-B" panose="02020700000000000000"/>
              </a:rPr>
              <a:t>　</a:t>
            </a:r>
            <a:endParaRPr lang="en-US" altLang="ja-JP" sz="2800" dirty="0" smtClean="0">
              <a:ea typeface="UD デジタル 教科書体 N-B" panose="02020700000000000000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28" y="2225745"/>
            <a:ext cx="1890281" cy="18902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063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8"/>
    </mc:Choice>
    <mc:Fallback xmlns="">
      <p:transition spd="slow" advTm="4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750"/>
                            </p:stCondLst>
                            <p:childTnLst>
                              <p:par>
                                <p:cTn id="4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60"/>
                            </p:stCondLst>
                            <p:childTnLst>
                              <p:par>
                                <p:cTn id="5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6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76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260"/>
                            </p:stCondLst>
                            <p:childTnLst>
                              <p:par>
                                <p:cTn id="61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76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26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60"/>
                            </p:stCondLst>
                            <p:childTnLst>
                              <p:par>
                                <p:cTn id="7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26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76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260"/>
                            </p:stCondLst>
                            <p:childTnLst>
                              <p:par>
                                <p:cTn id="81" presetID="2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76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26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76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3|1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2.9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9.6|4.9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1578</TotalTime>
  <Words>714</Words>
  <Application>Microsoft Office PowerPoint</Application>
  <PresentationFormat>ワイド画面</PresentationFormat>
  <Paragraphs>302</Paragraphs>
  <Slides>21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32" baseType="lpstr">
      <vt:lpstr>HGPｺﾞｼｯｸE</vt:lpstr>
      <vt:lpstr>HGP創英角ﾎﾟｯﾌﾟ体</vt:lpstr>
      <vt:lpstr>ＭＳ Ｐゴシック</vt:lpstr>
      <vt:lpstr>UD デジタル 教科書体 N-B</vt:lpstr>
      <vt:lpstr>UD デジタル 教科書体 NK-R</vt:lpstr>
      <vt:lpstr>UD デジタル 教科書体 NP-R</vt:lpstr>
      <vt:lpstr>游ゴシック</vt:lpstr>
      <vt:lpstr>Arial</vt:lpstr>
      <vt:lpstr>Calibri</vt:lpstr>
      <vt:lpstr>Calibri Light</vt:lpstr>
      <vt:lpstr>Office テーマ</vt:lpstr>
      <vt:lpstr>大きい数のしくみ①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足立区教育委員会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足立区教育委員会</dc:creator>
  <cp:lastModifiedBy>157-t07</cp:lastModifiedBy>
  <cp:revision>110</cp:revision>
  <cp:lastPrinted>2020-04-30T06:14:48Z</cp:lastPrinted>
  <dcterms:created xsi:type="dcterms:W3CDTF">2020-04-21T05:35:59Z</dcterms:created>
  <dcterms:modified xsi:type="dcterms:W3CDTF">2020-04-30T06:17:46Z</dcterms:modified>
</cp:coreProperties>
</file>