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73" r:id="rId3"/>
    <p:sldId id="287" r:id="rId4"/>
    <p:sldId id="288" r:id="rId5"/>
    <p:sldId id="294" r:id="rId6"/>
    <p:sldId id="289" r:id="rId7"/>
    <p:sldId id="290" r:id="rId8"/>
    <p:sldId id="291" r:id="rId9"/>
    <p:sldId id="292" r:id="rId10"/>
    <p:sldId id="293" r:id="rId11"/>
    <p:sldId id="275" r:id="rId12"/>
    <p:sldId id="279" r:id="rId13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57-t07" initials="1" lastIdx="2" clrIdx="0">
    <p:extLst>
      <p:ext uri="{19B8F6BF-5375-455C-9EA6-DF929625EA0E}">
        <p15:presenceInfo xmlns:p15="http://schemas.microsoft.com/office/powerpoint/2012/main" userId="157-t0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FFFF99"/>
    <a:srgbClr val="FF00FF"/>
    <a:srgbClr val="0099FF"/>
    <a:srgbClr val="FF66FF"/>
    <a:srgbClr val="99FF99"/>
    <a:srgbClr val="FFCCFF"/>
    <a:srgbClr val="FF3399"/>
    <a:srgbClr val="FF99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E0265-A30C-4ABF-8E20-A2C7763EFE88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6CA2F-5A1B-447F-8D57-0A8429F3B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288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17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91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4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33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76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7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2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59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32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97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08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0D029-770B-4656-A428-D254EF9E32A7}" type="datetimeFigureOut">
              <a:rPr kumimoji="1" lang="ja-JP" altLang="en-US" smtClean="0"/>
              <a:t>2020/5/8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34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315789" y="1436915"/>
            <a:ext cx="5769429" cy="2275523"/>
          </a:xfrm>
        </p:spPr>
        <p:txBody>
          <a:bodyPr>
            <a:normAutofit fontScale="90000"/>
          </a:bodyPr>
          <a:lstStyle/>
          <a:p>
            <a:r>
              <a:rPr kumimoji="1" lang="ja-JP" altLang="en-US" sz="8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大きい数のしくみ③</a:t>
            </a:r>
            <a:endParaRPr kumimoji="1" lang="ja-JP" altLang="en-US" sz="8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22776" y="4000151"/>
            <a:ext cx="4346448" cy="1655762"/>
          </a:xfrm>
        </p:spPr>
        <p:txBody>
          <a:bodyPr>
            <a:normAutofit/>
          </a:bodyPr>
          <a:lstStyle/>
          <a:p>
            <a:r>
              <a:rPr lang="ja-JP" altLang="en-US" sz="7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４</a:t>
            </a:r>
            <a:r>
              <a:rPr kumimoji="1" lang="ja-JP" altLang="en-US" sz="7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年生</a:t>
            </a:r>
            <a:endParaRPr kumimoji="1" lang="ja-JP" altLang="en-US" sz="7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3378365"/>
            <a:ext cx="2863338" cy="28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53"/>
    </mc:Choice>
    <mc:Fallback xmlns="">
      <p:transition spd="slow" advTm="455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41946" y="1146412"/>
            <a:ext cx="99765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プリントにまとめをしよう！</a:t>
            </a:r>
            <a:endParaRPr lang="en-US" altLang="ja-JP" sz="3200" dirty="0" smtClean="0"/>
          </a:p>
          <a:p>
            <a:r>
              <a:rPr lang="ja-JP" altLang="en-US" sz="3200" dirty="0" smtClean="0"/>
              <a:t>（　　　　　　）の中に、自分で考えて言葉を入れましょう。</a:t>
            </a:r>
            <a:endParaRPr lang="en-US" altLang="ja-JP" sz="3200" dirty="0" smtClean="0"/>
          </a:p>
          <a:p>
            <a:r>
              <a:rPr lang="ja-JP" altLang="en-US" sz="3200" dirty="0" smtClean="0"/>
              <a:t>わからなければ、次のスライドでかく</a:t>
            </a:r>
            <a:r>
              <a:rPr lang="ja-JP" altLang="en-US" sz="3200" dirty="0" err="1" smtClean="0"/>
              <a:t>にん</a:t>
            </a:r>
            <a:r>
              <a:rPr lang="ja-JP" altLang="en-US" sz="3200" dirty="0" smtClean="0"/>
              <a:t>してもよいです。</a:t>
            </a:r>
            <a:endParaRPr lang="en-US" altLang="ja-JP" sz="3200" dirty="0" smtClean="0"/>
          </a:p>
          <a:p>
            <a:r>
              <a:rPr lang="ja-JP" altLang="en-US" sz="3200" dirty="0" smtClean="0"/>
              <a:t>自分で考えた人も、できたら次のスライドでかく</a:t>
            </a:r>
            <a:r>
              <a:rPr lang="ja-JP" altLang="en-US" sz="3200" dirty="0" err="1" smtClean="0"/>
              <a:t>にん</a:t>
            </a:r>
            <a:r>
              <a:rPr lang="ja-JP" altLang="en-US" sz="3200" dirty="0" smtClean="0"/>
              <a:t>しよう。</a:t>
            </a:r>
            <a:endParaRPr lang="en-US" altLang="ja-JP" sz="3200" dirty="0" smtClean="0"/>
          </a:p>
          <a:p>
            <a:endParaRPr kumimoji="1" lang="en-US" altLang="ja-JP" sz="3200" dirty="0"/>
          </a:p>
          <a:p>
            <a:r>
              <a:rPr lang="ja-JP" altLang="en-US" sz="3200" dirty="0" smtClean="0"/>
              <a:t>まとめが終わったら、プリントの練習２をときましょう。</a:t>
            </a:r>
            <a:endParaRPr lang="en-US" altLang="ja-JP" sz="3200" dirty="0" smtClean="0"/>
          </a:p>
          <a:p>
            <a:r>
              <a:rPr lang="ja-JP" altLang="en-US" sz="3200" dirty="0" smtClean="0"/>
              <a:t>数が大きいので、計算まちがいをしないように気をつけよう！答え合わせもわすれずに。</a:t>
            </a:r>
            <a:endParaRPr kumimoji="1" lang="ja-JP" altLang="en-US" sz="3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0" y="850842"/>
            <a:ext cx="1040296" cy="10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82388" y="2009392"/>
            <a:ext cx="1102739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32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・数が大きくなってもかけ算の</a:t>
            </a:r>
            <a:r>
              <a:rPr lang="ja-JP" altLang="en-US" sz="320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筆算のしかたは変わらない</a:t>
            </a:r>
            <a:r>
              <a:rPr lang="ja-JP" altLang="en-US" sz="32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lang="en-US" altLang="ja-JP" sz="3200" dirty="0" smtClean="0">
              <a:ln w="12700" cmpd="sng">
                <a:noFill/>
                <a:prstDash val="solid"/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ja-JP" altLang="en-US" sz="320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かける数の</a:t>
            </a:r>
            <a:r>
              <a:rPr lang="ja-JP" altLang="en-US" sz="3200" dirty="0" err="1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</a:t>
            </a:r>
            <a:r>
              <a:rPr lang="ja-JP" altLang="en-US" sz="320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ちゅうに０がある場合は</a:t>
            </a:r>
            <a:r>
              <a:rPr lang="ja-JP" altLang="en-US" sz="32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０をかける計算を　</a:t>
            </a:r>
            <a:endParaRPr lang="en-US" altLang="ja-JP" sz="3200" dirty="0" smtClean="0">
              <a:ln w="12700" cmpd="sng">
                <a:noFill/>
                <a:prstDash val="solid"/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320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省</a:t>
            </a:r>
            <a:r>
              <a:rPr lang="ja-JP" altLang="en-US" sz="3200" dirty="0" err="1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りゃく</a:t>
            </a:r>
            <a:r>
              <a:rPr lang="ja-JP" altLang="en-US" sz="320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することができる</a:t>
            </a:r>
            <a:r>
              <a:rPr lang="ja-JP" altLang="en-US" sz="32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lang="en-US" altLang="ja-JP" sz="3200" dirty="0" smtClean="0">
              <a:ln w="12700" cmpd="sng">
                <a:noFill/>
                <a:prstDash val="solid"/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・終わりに０があるかけ算は、</a:t>
            </a:r>
            <a:r>
              <a:rPr lang="ja-JP" altLang="en-US" sz="320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まず０を省いて計算し、</a:t>
            </a:r>
            <a:r>
              <a:rPr lang="ja-JP" altLang="en-US" sz="3200" dirty="0" err="1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</a:t>
            </a:r>
            <a:endParaRPr lang="en-US" altLang="ja-JP" sz="3200" dirty="0" smtClean="0">
              <a:ln w="12700" cmpd="sng">
                <a:noFill/>
                <a:prstDash val="solid"/>
              </a:ln>
              <a:solidFill>
                <a:srgbClr val="FF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dirty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320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の積のとなりに省いた０の数だけ０をつける</a:t>
            </a:r>
            <a:r>
              <a:rPr lang="ja-JP" altLang="en-US" sz="32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lang="en-US" altLang="ja-JP" sz="3200" dirty="0" smtClean="0">
              <a:ln w="12700" cmpd="sng">
                <a:noFill/>
                <a:prstDash val="solid"/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38064" y="706902"/>
            <a:ext cx="2016899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5400" b="1" dirty="0" smtClean="0">
                <a:ln/>
                <a:solidFill>
                  <a:srgbClr val="FF33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まと</a:t>
            </a:r>
            <a:r>
              <a:rPr lang="ja-JP" altLang="en-US" sz="5400" b="1" dirty="0">
                <a:ln/>
                <a:solidFill>
                  <a:srgbClr val="FF33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め</a:t>
            </a:r>
            <a:endParaRPr lang="ja-JP" altLang="en-US" sz="5400" b="1" cap="none" spc="0" dirty="0">
              <a:ln/>
              <a:solidFill>
                <a:srgbClr val="FF3399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3" y="4032524"/>
            <a:ext cx="2338137" cy="23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23"/>
    </mc:Choice>
    <mc:Fallback xmlns="">
      <p:transition spd="slow" advTm="2632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881" y="2921624"/>
            <a:ext cx="3816417" cy="381641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88720" y="1698859"/>
            <a:ext cx="79962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これで大きな数のしくみの学習は終わりです。今日の学習は、ばっちり</a:t>
            </a:r>
            <a:r>
              <a:rPr lang="ja-JP" altLang="en-US" sz="400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</a:t>
            </a:r>
            <a:r>
              <a:rPr lang="ja-JP" altLang="en-US" sz="4000" dirty="0" err="1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</a:t>
            </a:r>
            <a:r>
              <a:rPr lang="ja-JP" altLang="en-US" sz="4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？次はたしかめをするよ！がんばろう！</a:t>
            </a:r>
            <a:endParaRPr kumimoji="1" lang="ja-JP" altLang="en-US" sz="4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4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4"/>
    </mc:Choice>
    <mc:Fallback xmlns="">
      <p:transition spd="slow" advTm="1700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48672" y="3460710"/>
            <a:ext cx="97126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今日は、大きな数のかけ算について</a:t>
            </a:r>
            <a:endParaRPr kumimoji="1" lang="en-US" altLang="ja-JP" sz="4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kumimoji="1" lang="ja-JP" altLang="en-US" sz="4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考えていくよ！</a:t>
            </a:r>
            <a:endParaRPr kumimoji="1" lang="en-US" altLang="ja-JP" sz="44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39665" y="430105"/>
            <a:ext cx="8165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〈</a:t>
            </a:r>
            <a:r>
              <a:rPr kumimoji="1" lang="ja-JP" altLang="en-US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今日の</a:t>
            </a:r>
            <a:r>
              <a:rPr lang="ja-JP" altLang="en-US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学習</a:t>
            </a:r>
            <a:r>
              <a:rPr lang="en-US" altLang="ja-JP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〉</a:t>
            </a:r>
            <a:endParaRPr kumimoji="1" lang="en-US" altLang="ja-JP" sz="54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教科書　</a:t>
            </a:r>
            <a:r>
              <a:rPr kumimoji="1" lang="en-US" altLang="ja-JP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P.</a:t>
            </a:r>
            <a:r>
              <a:rPr kumimoji="1" lang="ja-JP" altLang="en-US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１６</a:t>
            </a:r>
            <a:r>
              <a:rPr kumimoji="1" lang="en-US" altLang="ja-JP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 </a:t>
            </a:r>
            <a:r>
              <a:rPr kumimoji="1" lang="en-US" altLang="ja-JP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P.１</a:t>
            </a:r>
            <a:r>
              <a:rPr kumimoji="1" lang="ja-JP" altLang="en-US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７</a:t>
            </a:r>
            <a:endParaRPr kumimoji="1" lang="ja-JP" altLang="en-US" sz="5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95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04"/>
    </mc:Choice>
    <mc:Fallback xmlns="">
      <p:transition spd="slow" advTm="1560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86854" y="627017"/>
            <a:ext cx="11104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３年生のふく習</a:t>
            </a:r>
            <a:endParaRPr lang="en-US" altLang="ja-JP" sz="4400" dirty="0"/>
          </a:p>
          <a:p>
            <a:r>
              <a:rPr lang="ja-JP" altLang="en-US" sz="4400" dirty="0" smtClean="0"/>
              <a:t>　３６５</a:t>
            </a:r>
            <a:r>
              <a:rPr lang="en-US" altLang="ja-JP" sz="4400" dirty="0" smtClean="0"/>
              <a:t>×４８</a:t>
            </a:r>
            <a:r>
              <a:rPr lang="ja-JP" altLang="en-US" sz="4400" dirty="0" smtClean="0"/>
              <a:t>の筆算のしかた覚えているかな？</a:t>
            </a:r>
            <a:endParaRPr kumimoji="1" lang="en-US" altLang="ja-JP" sz="44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988630" y="2198900"/>
            <a:ext cx="5081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srgbClr val="6666FF"/>
                </a:solidFill>
              </a:rPr>
              <a:t>①</a:t>
            </a:r>
            <a:r>
              <a:rPr lang="en-US" altLang="ja-JP" sz="3200" dirty="0" err="1" smtClean="0">
                <a:solidFill>
                  <a:srgbClr val="6666FF"/>
                </a:solidFill>
              </a:rPr>
              <a:t>まず</a:t>
            </a:r>
            <a:r>
              <a:rPr lang="ja-JP" altLang="en-US" sz="3200" dirty="0" smtClean="0">
                <a:solidFill>
                  <a:srgbClr val="6666FF"/>
                </a:solidFill>
              </a:rPr>
              <a:t>一の位から８</a:t>
            </a:r>
            <a:r>
              <a:rPr lang="en-US" altLang="ja-JP" sz="3200" dirty="0" smtClean="0">
                <a:solidFill>
                  <a:srgbClr val="6666FF"/>
                </a:solidFill>
              </a:rPr>
              <a:t>✕３６５を計算する。</a:t>
            </a:r>
          </a:p>
        </p:txBody>
      </p:sp>
      <p:cxnSp>
        <p:nvCxnSpPr>
          <p:cNvPr id="6" name="直線コネクタ 5"/>
          <p:cNvCxnSpPr/>
          <p:nvPr/>
        </p:nvCxnSpPr>
        <p:spPr>
          <a:xfrm>
            <a:off x="1567543" y="3657599"/>
            <a:ext cx="2743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680754" y="5116284"/>
            <a:ext cx="2743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240768" y="2087914"/>
            <a:ext cx="41831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　　</a:t>
            </a:r>
            <a:r>
              <a:rPr kumimoji="1" lang="ja-JP" altLang="en-US" sz="4800" dirty="0" smtClean="0"/>
              <a:t>　　　　　３６５</a:t>
            </a:r>
            <a:endParaRPr kumimoji="1" lang="en-US" altLang="ja-JP" sz="4800" dirty="0" smtClean="0"/>
          </a:p>
          <a:p>
            <a:r>
              <a:rPr lang="ja-JP" altLang="en-US" sz="4800" dirty="0"/>
              <a:t>　　</a:t>
            </a:r>
            <a:r>
              <a:rPr lang="ja-JP" altLang="en-US" sz="4800" dirty="0" smtClean="0"/>
              <a:t>　</a:t>
            </a:r>
            <a:r>
              <a:rPr lang="ja-JP" altLang="en-US" sz="4800" dirty="0"/>
              <a:t>　</a:t>
            </a:r>
            <a:r>
              <a:rPr lang="ja-JP" altLang="en-US" sz="4800" dirty="0" smtClean="0"/>
              <a:t>✕  　４８</a:t>
            </a:r>
            <a:endParaRPr kumimoji="1" lang="en-US" altLang="ja-JP" sz="4800" dirty="0"/>
          </a:p>
          <a:p>
            <a:endParaRPr kumimoji="1" lang="en-US" altLang="ja-JP" sz="4800" dirty="0" smtClean="0"/>
          </a:p>
          <a:p>
            <a:endParaRPr lang="en-US" altLang="ja-JP" sz="4800" dirty="0"/>
          </a:p>
          <a:p>
            <a:endParaRPr kumimoji="1" lang="en-US" altLang="ja-JP" sz="4800" dirty="0" smtClean="0"/>
          </a:p>
          <a:p>
            <a:endParaRPr kumimoji="1" lang="ja-JP" altLang="en-US" sz="4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44743" y="4206725"/>
            <a:ext cx="665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kumimoji="1" lang="ja-JP" altLang="en-US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4567645" y="3738585"/>
            <a:ext cx="1933303" cy="1961636"/>
            <a:chOff x="4567645" y="3738585"/>
            <a:chExt cx="1933303" cy="1961636"/>
          </a:xfrm>
        </p:grpSpPr>
        <p:sp>
          <p:nvSpPr>
            <p:cNvPr id="22" name="角丸四角形吹き出し 21"/>
            <p:cNvSpPr/>
            <p:nvPr/>
          </p:nvSpPr>
          <p:spPr>
            <a:xfrm>
              <a:off x="4567645" y="3738585"/>
              <a:ext cx="1698171" cy="1961636"/>
            </a:xfrm>
            <a:prstGeom prst="wedgeRoundRectCallout">
              <a:avLst>
                <a:gd name="adj1" fmla="val -92488"/>
                <a:gd name="adj2" fmla="val 6189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567645" y="3945895"/>
              <a:ext cx="193330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>
                  <a:latin typeface="游ゴシック" panose="020B0400000000000000" pitchFamily="50" charset="-128"/>
                  <a:ea typeface="游ゴシック" panose="020B0400000000000000" pitchFamily="50" charset="-128"/>
                </a:rPr>
                <a:t>ここの０は書かなくてもよいですが、今日の学習の考え方ではとっても重要です。</a:t>
              </a:r>
              <a:endParaRPr kumimoji="1" lang="ja-JP" altLang="en-US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7" name="グループ化 26"/>
          <p:cNvGrpSpPr/>
          <p:nvPr/>
        </p:nvGrpSpPr>
        <p:grpSpPr>
          <a:xfrm>
            <a:off x="4255229" y="2184819"/>
            <a:ext cx="2686594" cy="870871"/>
            <a:chOff x="3947162" y="2211968"/>
            <a:chExt cx="2686594" cy="870871"/>
          </a:xfrm>
        </p:grpSpPr>
        <p:sp>
          <p:nvSpPr>
            <p:cNvPr id="25" name="角丸四角形吹き出し 24"/>
            <p:cNvSpPr/>
            <p:nvPr/>
          </p:nvSpPr>
          <p:spPr>
            <a:xfrm>
              <a:off x="3947162" y="2211968"/>
              <a:ext cx="2686594" cy="870871"/>
            </a:xfrm>
            <a:prstGeom prst="wedgeRoundRectCallout">
              <a:avLst>
                <a:gd name="adj1" fmla="val -53410"/>
                <a:gd name="adj2" fmla="val 85000"/>
                <a:gd name="adj3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947162" y="2369192"/>
              <a:ext cx="26865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４８を４０とに分けて考えるんだったね！</a:t>
              </a:r>
              <a:endParaRPr kumimoji="1" lang="ja-JP" altLang="en-US" dirty="0"/>
            </a:p>
          </p:txBody>
        </p:sp>
      </p:grpSp>
      <p:sp>
        <p:nvSpPr>
          <p:cNvPr id="33" name="テキスト ボックス 32"/>
          <p:cNvSpPr txBox="1"/>
          <p:nvPr/>
        </p:nvSpPr>
        <p:spPr>
          <a:xfrm>
            <a:off x="2756073" y="3496662"/>
            <a:ext cx="2998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>
                <a:solidFill>
                  <a:srgbClr val="6666FF"/>
                </a:solidFill>
              </a:rPr>
              <a:t>2920</a:t>
            </a:r>
            <a:endParaRPr kumimoji="1" lang="ja-JP" altLang="en-US" sz="4800" dirty="0">
              <a:solidFill>
                <a:srgbClr val="6666FF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7001692" y="336332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3200" dirty="0">
                <a:solidFill>
                  <a:srgbClr val="00B050"/>
                </a:solidFill>
              </a:rPr>
              <a:t>②</a:t>
            </a:r>
            <a:r>
              <a:rPr lang="en-US" altLang="ja-JP" sz="3200" dirty="0" err="1" smtClean="0">
                <a:solidFill>
                  <a:srgbClr val="00B050"/>
                </a:solidFill>
              </a:rPr>
              <a:t>次に</a:t>
            </a:r>
            <a:r>
              <a:rPr lang="ja-JP" altLang="en-US" sz="3200" dirty="0" smtClean="0">
                <a:solidFill>
                  <a:srgbClr val="00B050"/>
                </a:solidFill>
              </a:rPr>
              <a:t>４０</a:t>
            </a:r>
            <a:r>
              <a:rPr lang="en-US" altLang="ja-JP" sz="3200" dirty="0" smtClean="0">
                <a:solidFill>
                  <a:srgbClr val="00B050"/>
                </a:solidFill>
              </a:rPr>
              <a:t>✕３６５(４✕３６５)を</a:t>
            </a:r>
          </a:p>
          <a:p>
            <a:r>
              <a:rPr lang="en-US" altLang="ja-JP" sz="3200" dirty="0" err="1" smtClean="0">
                <a:solidFill>
                  <a:srgbClr val="00B050"/>
                </a:solidFill>
              </a:rPr>
              <a:t>計算する</a:t>
            </a:r>
            <a:r>
              <a:rPr lang="en-US" altLang="ja-JP" sz="3200" dirty="0" smtClean="0">
                <a:solidFill>
                  <a:srgbClr val="00B050"/>
                </a:solidFill>
              </a:rPr>
              <a:t>。</a:t>
            </a:r>
            <a:endParaRPr lang="en-US" altLang="ja-JP" sz="3200" dirty="0">
              <a:solidFill>
                <a:srgbClr val="00B050"/>
              </a:solidFill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001692" y="459358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3200" dirty="0" smtClean="0"/>
              <a:t>③</a:t>
            </a:r>
            <a:r>
              <a:rPr lang="en-US" altLang="ja-JP" sz="3200" dirty="0" err="1"/>
              <a:t>最後に一の位から順に</a:t>
            </a:r>
            <a:endParaRPr lang="en-US" altLang="ja-JP" sz="3200" dirty="0"/>
          </a:p>
          <a:p>
            <a:r>
              <a:rPr lang="en-US" altLang="ja-JP" sz="3200" dirty="0" err="1"/>
              <a:t>たし算をする</a:t>
            </a:r>
            <a:r>
              <a:rPr lang="ja-JP" altLang="en-US" sz="3200" dirty="0" err="1"/>
              <a:t>。</a:t>
            </a:r>
            <a:endParaRPr lang="en-US" altLang="ja-JP" sz="32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18105" y="4230621"/>
            <a:ext cx="1372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00B050"/>
                </a:solidFill>
              </a:rPr>
              <a:t>1460</a:t>
            </a:r>
            <a:endParaRPr kumimoji="1" lang="ja-JP" altLang="en-US" sz="4000" dirty="0">
              <a:solidFill>
                <a:srgbClr val="00B05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498489" y="5044896"/>
            <a:ext cx="2783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dirty="0" smtClean="0"/>
              <a:t>17520</a:t>
            </a:r>
            <a:endParaRPr kumimoji="1" lang="ja-JP" altLang="en-US" sz="4800" dirty="0"/>
          </a:p>
        </p:txBody>
      </p:sp>
      <p:grpSp>
        <p:nvGrpSpPr>
          <p:cNvPr id="47" name="グループ化 46"/>
          <p:cNvGrpSpPr/>
          <p:nvPr/>
        </p:nvGrpSpPr>
        <p:grpSpPr>
          <a:xfrm>
            <a:off x="3158741" y="2712475"/>
            <a:ext cx="642376" cy="372103"/>
            <a:chOff x="1814769" y="3858518"/>
            <a:chExt cx="642376" cy="372103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2078322" y="3858518"/>
              <a:ext cx="378823" cy="372103"/>
              <a:chOff x="3304903" y="2795451"/>
              <a:chExt cx="378823" cy="372103"/>
            </a:xfrm>
          </p:grpSpPr>
          <p:cxnSp>
            <p:nvCxnSpPr>
              <p:cNvPr id="9" name="直線矢印コネクタ 8"/>
              <p:cNvCxnSpPr/>
              <p:nvPr/>
            </p:nvCxnSpPr>
            <p:spPr>
              <a:xfrm flipV="1">
                <a:off x="3683726" y="2795451"/>
                <a:ext cx="0" cy="3721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矢印コネクタ 11"/>
              <p:cNvCxnSpPr/>
              <p:nvPr/>
            </p:nvCxnSpPr>
            <p:spPr>
              <a:xfrm flipH="1" flipV="1">
                <a:off x="3304903" y="2795451"/>
                <a:ext cx="248194" cy="2743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直線矢印コネクタ 41"/>
            <p:cNvCxnSpPr/>
            <p:nvPr/>
          </p:nvCxnSpPr>
          <p:spPr>
            <a:xfrm flipH="1" flipV="1">
              <a:off x="1814769" y="3979860"/>
              <a:ext cx="440560" cy="2475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/>
          <p:cNvGrpSpPr/>
          <p:nvPr/>
        </p:nvGrpSpPr>
        <p:grpSpPr>
          <a:xfrm>
            <a:off x="2924799" y="2734262"/>
            <a:ext cx="858076" cy="306773"/>
            <a:chOff x="4423954" y="934107"/>
            <a:chExt cx="858076" cy="306773"/>
          </a:xfrm>
        </p:grpSpPr>
        <p:grpSp>
          <p:nvGrpSpPr>
            <p:cNvPr id="28" name="グループ化 27"/>
            <p:cNvGrpSpPr/>
            <p:nvPr/>
          </p:nvGrpSpPr>
          <p:grpSpPr>
            <a:xfrm>
              <a:off x="4890144" y="934107"/>
              <a:ext cx="391886" cy="274322"/>
              <a:chOff x="3161211" y="2795451"/>
              <a:chExt cx="391886" cy="274322"/>
            </a:xfrm>
          </p:grpSpPr>
          <p:cxnSp>
            <p:nvCxnSpPr>
              <p:cNvPr id="14" name="直線矢印コネクタ 13"/>
              <p:cNvCxnSpPr/>
              <p:nvPr/>
            </p:nvCxnSpPr>
            <p:spPr>
              <a:xfrm flipV="1">
                <a:off x="3304903" y="2795451"/>
                <a:ext cx="248194" cy="27432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/>
              <p:cNvCxnSpPr/>
              <p:nvPr/>
            </p:nvCxnSpPr>
            <p:spPr>
              <a:xfrm flipH="1" flipV="1">
                <a:off x="3161211" y="2795451"/>
                <a:ext cx="13064" cy="274322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直線矢印コネクタ 44"/>
            <p:cNvCxnSpPr/>
            <p:nvPr/>
          </p:nvCxnSpPr>
          <p:spPr>
            <a:xfrm flipH="1" flipV="1">
              <a:off x="4423954" y="934107"/>
              <a:ext cx="364970" cy="306773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024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  <p:bldP spid="20" grpId="0"/>
      <p:bldP spid="33" grpId="0"/>
      <p:bldP spid="36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50375" y="764275"/>
            <a:ext cx="8639033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/>
              <a:t>今日のめあて</a:t>
            </a:r>
            <a:endParaRPr lang="en-US" altLang="ja-JP" sz="3600" dirty="0" smtClean="0"/>
          </a:p>
          <a:p>
            <a:r>
              <a:rPr lang="ja-JP" altLang="en-US" sz="3600" dirty="0" smtClean="0"/>
              <a:t>３けた</a:t>
            </a:r>
            <a:r>
              <a:rPr lang="en-US" altLang="ja-JP" sz="3600" dirty="0" smtClean="0"/>
              <a:t>✕３けたの筆算のしかたを考えよう。</a:t>
            </a:r>
            <a:endParaRPr kumimoji="1" lang="en-US" altLang="ja-JP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6854" y="2279176"/>
            <a:ext cx="7014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問題　３６５</a:t>
            </a:r>
            <a:r>
              <a:rPr lang="en-US" altLang="ja-JP" sz="3200" dirty="0" smtClean="0"/>
              <a:t>✕１４８を筆算でしましょう。</a:t>
            </a:r>
            <a:endParaRPr kumimoji="1" lang="ja-JP" altLang="en-US" sz="32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885" y="3280011"/>
            <a:ext cx="3749154" cy="157859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769891" y="3280011"/>
            <a:ext cx="6899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さっきの問題と何がちがうかな？どんな方法が使えそう？習った</a:t>
            </a:r>
            <a:r>
              <a:rPr lang="ja-JP" altLang="en-US" sz="2400" dirty="0" err="1" smtClean="0"/>
              <a:t>ち</a:t>
            </a:r>
            <a:r>
              <a:rPr lang="ja-JP" altLang="en-US" sz="2400" dirty="0" smtClean="0"/>
              <a:t>しきをつなげて、自分で考えてみよう！</a:t>
            </a:r>
            <a:endParaRPr lang="en-US" altLang="ja-JP" sz="24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67535" y="4573234"/>
            <a:ext cx="6837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見通す</a:t>
            </a:r>
            <a:endParaRPr lang="en-US" altLang="ja-JP" sz="3200" dirty="0" smtClean="0"/>
          </a:p>
          <a:p>
            <a:r>
              <a:rPr lang="ja-JP" altLang="en-US" sz="3200" dirty="0" smtClean="0"/>
              <a:t>・かける数が百の位まである。</a:t>
            </a:r>
            <a:endParaRPr lang="en-US" altLang="ja-JP" sz="3200" dirty="0" smtClean="0"/>
          </a:p>
          <a:p>
            <a:r>
              <a:rPr lang="ja-JP" altLang="en-US" sz="3200" dirty="0" smtClean="0"/>
              <a:t>・今までと同じ筆算のやり方が使えそう。</a:t>
            </a:r>
            <a:endParaRPr kumimoji="1" lang="ja-JP" altLang="en-US" sz="3200" dirty="0"/>
          </a:p>
        </p:txBody>
      </p:sp>
      <p:sp>
        <p:nvSpPr>
          <p:cNvPr id="7" name="角丸四角形 6"/>
          <p:cNvSpPr/>
          <p:nvPr/>
        </p:nvSpPr>
        <p:spPr>
          <a:xfrm>
            <a:off x="1951630" y="4067033"/>
            <a:ext cx="600501" cy="6823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86694" y="6111049"/>
            <a:ext cx="945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u="sng" dirty="0" smtClean="0">
                <a:solidFill>
                  <a:srgbClr val="6666FF"/>
                </a:solidFill>
              </a:rPr>
              <a:t>見通しがもてたら、まずは自分でといてみましょう。</a:t>
            </a:r>
            <a:endParaRPr kumimoji="1" lang="ja-JP" altLang="en-US" sz="2800" u="sng" dirty="0">
              <a:solidFill>
                <a:srgbClr val="66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08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58" y="549873"/>
            <a:ext cx="3749154" cy="1578591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48194" y="5042262"/>
            <a:ext cx="11852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>
                <a:solidFill>
                  <a:srgbClr val="FF0000"/>
                </a:solidFill>
              </a:rPr>
              <a:t>考えがもてたら</a:t>
            </a:r>
            <a:r>
              <a:rPr kumimoji="1" lang="ja-JP" altLang="en-US" sz="4400" dirty="0" smtClean="0"/>
              <a:t>、次のスライドに進もう！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09942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65" y="614148"/>
            <a:ext cx="7356552" cy="3418196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513217" y="2661312"/>
            <a:ext cx="451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ここまでの計算は習った方法でできますね。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33266" y="2199647"/>
            <a:ext cx="3316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rgbClr val="6666FF"/>
                </a:solidFill>
              </a:rPr>
              <a:t>２ ９ ２ ０</a:t>
            </a:r>
            <a:endParaRPr kumimoji="1" lang="ja-JP" altLang="en-US" sz="5400" dirty="0">
              <a:solidFill>
                <a:srgbClr val="6666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48687" y="3109014"/>
            <a:ext cx="3316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rgbClr val="6666FF"/>
                </a:solidFill>
              </a:rPr>
              <a:t>１ </a:t>
            </a:r>
            <a:r>
              <a:rPr lang="en-US" altLang="ja-JP" sz="5400" dirty="0" smtClean="0">
                <a:solidFill>
                  <a:srgbClr val="6666FF"/>
                </a:solidFill>
              </a:rPr>
              <a:t>4 </a:t>
            </a:r>
            <a:r>
              <a:rPr lang="ja-JP" altLang="en-US" sz="5400" dirty="0" smtClean="0">
                <a:solidFill>
                  <a:srgbClr val="6666FF"/>
                </a:solidFill>
              </a:rPr>
              <a:t> </a:t>
            </a:r>
            <a:r>
              <a:rPr lang="en-US" altLang="ja-JP" sz="5400" dirty="0" smtClean="0">
                <a:solidFill>
                  <a:srgbClr val="6666FF"/>
                </a:solidFill>
              </a:rPr>
              <a:t>6</a:t>
            </a:r>
            <a:r>
              <a:rPr lang="ja-JP" altLang="en-US" sz="5400" dirty="0" smtClean="0">
                <a:solidFill>
                  <a:srgbClr val="6666FF"/>
                </a:solidFill>
              </a:rPr>
              <a:t> ０</a:t>
            </a:r>
            <a:endParaRPr kumimoji="1" lang="ja-JP" altLang="en-US" sz="5400" dirty="0">
              <a:solidFill>
                <a:srgbClr val="6666FF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14" y="4032344"/>
            <a:ext cx="7219619" cy="105723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041780" y="4099296"/>
            <a:ext cx="197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>
                <a:solidFill>
                  <a:srgbClr val="6666FF"/>
                </a:solidFill>
              </a:rPr>
              <a:t>３ ６ ５</a:t>
            </a:r>
            <a:endParaRPr kumimoji="1" lang="ja-JP" altLang="en-US" sz="5400" dirty="0">
              <a:solidFill>
                <a:srgbClr val="6666FF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83906" y="4104693"/>
            <a:ext cx="103053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solidFill>
                  <a:srgbClr val="FF0000"/>
                </a:solidFill>
              </a:rPr>
              <a:t>100</a:t>
            </a:r>
          </a:p>
          <a:p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6383905" y="1248213"/>
            <a:ext cx="1030531" cy="403973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83904" y="1452576"/>
            <a:ext cx="103053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148</a:t>
            </a:r>
            <a:endParaRPr kumimoji="1" lang="ja-JP" altLang="en-US" sz="40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7543769" y="3601493"/>
            <a:ext cx="4459768" cy="1338322"/>
            <a:chOff x="7543769" y="3601493"/>
            <a:chExt cx="4459768" cy="1338322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7861566" y="3739486"/>
              <a:ext cx="41419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 smtClean="0"/>
                <a:t>１４８を８と４０と</a:t>
              </a:r>
              <a:r>
                <a:rPr lang="ja-JP" altLang="en-US" sz="3600" dirty="0" smtClean="0">
                  <a:solidFill>
                    <a:srgbClr val="FF0000"/>
                  </a:solidFill>
                </a:rPr>
                <a:t>１００</a:t>
              </a:r>
              <a:r>
                <a:rPr lang="ja-JP" altLang="en-US" sz="3600" dirty="0" smtClean="0"/>
                <a:t>に分ける</a:t>
              </a:r>
              <a:endParaRPr kumimoji="1" lang="ja-JP" altLang="en-US" sz="3600" dirty="0"/>
            </a:p>
          </p:txBody>
        </p:sp>
        <p:sp>
          <p:nvSpPr>
            <p:cNvPr id="12" name="角丸四角形吹き出し 11"/>
            <p:cNvSpPr/>
            <p:nvPr/>
          </p:nvSpPr>
          <p:spPr>
            <a:xfrm>
              <a:off x="7543769" y="3601493"/>
              <a:ext cx="4459768" cy="1338322"/>
            </a:xfrm>
            <a:prstGeom prst="wedgeRoundRectCallout">
              <a:avLst>
                <a:gd name="adj1" fmla="val -56827"/>
                <a:gd name="adj2" fmla="val 24265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1041778" y="5110011"/>
            <a:ext cx="3666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 smtClean="0"/>
              <a:t>５</a:t>
            </a:r>
            <a:r>
              <a:rPr lang="en-US" altLang="ja-JP" sz="5400" dirty="0"/>
              <a:t> </a:t>
            </a:r>
            <a:r>
              <a:rPr lang="ja-JP" altLang="en-US" sz="5400" dirty="0" smtClean="0"/>
              <a:t>４ ０ ２ ０</a:t>
            </a:r>
            <a:endParaRPr kumimoji="1" lang="ja-JP" altLang="en-US" sz="54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4193564" y="5229090"/>
            <a:ext cx="7886632" cy="1244496"/>
            <a:chOff x="4193564" y="5229090"/>
            <a:chExt cx="7886632" cy="1244496"/>
          </a:xfrm>
        </p:grpSpPr>
        <p:sp>
          <p:nvSpPr>
            <p:cNvPr id="15" name="角丸四角形吹き出し 14"/>
            <p:cNvSpPr/>
            <p:nvPr/>
          </p:nvSpPr>
          <p:spPr>
            <a:xfrm>
              <a:off x="4193564" y="5360300"/>
              <a:ext cx="6441743" cy="1113286"/>
            </a:xfrm>
            <a:prstGeom prst="wedgeRoundRectCallout">
              <a:avLst>
                <a:gd name="adj1" fmla="val 56286"/>
                <a:gd name="adj2" fmla="val -8536"/>
                <a:gd name="adj3" fmla="val 16667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353636" y="5492314"/>
              <a:ext cx="57866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数が大きくなっても今までと同じように計算できるね！</a:t>
              </a:r>
              <a:endParaRPr kumimoji="1" lang="ja-JP" altLang="en-US" sz="2800" dirty="0"/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22525" y="5229090"/>
              <a:ext cx="1157671" cy="1244496"/>
            </a:xfrm>
            <a:prstGeom prst="rect">
              <a:avLst/>
            </a:prstGeom>
          </p:spPr>
        </p:pic>
      </p:grpSp>
      <p:grpSp>
        <p:nvGrpSpPr>
          <p:cNvPr id="21" name="グループ化 20"/>
          <p:cNvGrpSpPr/>
          <p:nvPr/>
        </p:nvGrpSpPr>
        <p:grpSpPr>
          <a:xfrm>
            <a:off x="354435" y="4099296"/>
            <a:ext cx="3053397" cy="1218415"/>
            <a:chOff x="354435" y="4099296"/>
            <a:chExt cx="3053397" cy="1218415"/>
          </a:xfrm>
        </p:grpSpPr>
        <p:sp>
          <p:nvSpPr>
            <p:cNvPr id="19" name="角丸四角形 18"/>
            <p:cNvSpPr/>
            <p:nvPr/>
          </p:nvSpPr>
          <p:spPr>
            <a:xfrm>
              <a:off x="1041778" y="4099296"/>
              <a:ext cx="1865195" cy="923330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54435" y="4794491"/>
              <a:ext cx="30533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>
                  <a:solidFill>
                    <a:srgbClr val="FF0000"/>
                  </a:solidFill>
                </a:rPr>
                <a:t>書く場所注意！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86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41946" y="1146412"/>
            <a:ext cx="99765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プリントにまとめをしよう！</a:t>
            </a:r>
            <a:endParaRPr lang="en-US" altLang="ja-JP" sz="3200" dirty="0" smtClean="0"/>
          </a:p>
          <a:p>
            <a:r>
              <a:rPr lang="ja-JP" altLang="en-US" sz="3200" dirty="0" smtClean="0"/>
              <a:t>（　　　　　　）の中に、自分で考えて言葉を入れましょう。</a:t>
            </a:r>
            <a:endParaRPr lang="en-US" altLang="ja-JP" sz="3200" dirty="0" smtClean="0"/>
          </a:p>
          <a:p>
            <a:r>
              <a:rPr lang="ja-JP" altLang="en-US" sz="3200" dirty="0" smtClean="0"/>
              <a:t>わからなければ、教科書</a:t>
            </a:r>
            <a:r>
              <a:rPr lang="en-US" altLang="ja-JP" sz="3200" dirty="0" smtClean="0"/>
              <a:t>P１６を見てもよいです。</a:t>
            </a:r>
          </a:p>
          <a:p>
            <a:r>
              <a:rPr lang="ja-JP" altLang="en-US" sz="3200" dirty="0" smtClean="0"/>
              <a:t>自分で考えた人も、できたら教科書でかく</a:t>
            </a:r>
            <a:r>
              <a:rPr lang="ja-JP" altLang="en-US" sz="3200" dirty="0" err="1" smtClean="0"/>
              <a:t>にん</a:t>
            </a:r>
            <a:r>
              <a:rPr lang="ja-JP" altLang="en-US" sz="3200" dirty="0" smtClean="0"/>
              <a:t>しよう。</a:t>
            </a:r>
            <a:endParaRPr lang="en-US" altLang="ja-JP" sz="3200" dirty="0" smtClean="0"/>
          </a:p>
          <a:p>
            <a:endParaRPr kumimoji="1" lang="en-US" altLang="ja-JP" sz="3200" dirty="0"/>
          </a:p>
          <a:p>
            <a:r>
              <a:rPr lang="ja-JP" altLang="en-US" sz="3200" dirty="0" smtClean="0"/>
              <a:t>まとめが終わったら、プリントの練習１をときましょう。</a:t>
            </a:r>
            <a:endParaRPr lang="en-US" altLang="ja-JP" sz="3200" dirty="0" smtClean="0"/>
          </a:p>
          <a:p>
            <a:r>
              <a:rPr lang="ja-JP" altLang="en-US" sz="3200" dirty="0" smtClean="0"/>
              <a:t>数が大きいので、計算まちがいをしないように気をつけよう！答え合わせもわすれずに。</a:t>
            </a:r>
            <a:endParaRPr kumimoji="1" lang="ja-JP" altLang="en-US" sz="3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0" y="850842"/>
            <a:ext cx="1040296" cy="10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36" y="0"/>
            <a:ext cx="8553450" cy="200025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689" y="2204541"/>
            <a:ext cx="10554732" cy="4393656"/>
          </a:xfrm>
          <a:prstGeom prst="rect">
            <a:avLst/>
          </a:prstGeom>
        </p:spPr>
      </p:pic>
      <p:sp>
        <p:nvSpPr>
          <p:cNvPr id="4" name="左右矢印 3"/>
          <p:cNvSpPr/>
          <p:nvPr/>
        </p:nvSpPr>
        <p:spPr>
          <a:xfrm>
            <a:off x="8298266" y="4804012"/>
            <a:ext cx="982639" cy="504967"/>
          </a:xfrm>
          <a:prstGeom prst="leftRightArrow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144427" y="3134945"/>
            <a:ext cx="253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ふつうのやり方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36362" y="5520979"/>
            <a:ext cx="4312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７９６</a:t>
            </a:r>
            <a:r>
              <a:rPr lang="en-US" altLang="ja-JP" sz="3200" dirty="0" smtClean="0"/>
              <a:t>✕０は０だから計算しなくてよい！</a:t>
            </a:r>
            <a:endParaRPr kumimoji="1" lang="ja-JP" altLang="en-US" sz="32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6495"/>
            <a:ext cx="1716240" cy="17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4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55" y="214953"/>
            <a:ext cx="7683763" cy="116347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t="4580" r="1354"/>
          <a:stretch/>
        </p:blipFill>
        <p:spPr>
          <a:xfrm>
            <a:off x="131464" y="1906996"/>
            <a:ext cx="3630305" cy="3952235"/>
          </a:xfrm>
          <a:prstGeom prst="rect">
            <a:avLst/>
          </a:prstGeom>
        </p:spPr>
      </p:pic>
      <p:grpSp>
        <p:nvGrpSpPr>
          <p:cNvPr id="4" name="グループ化 3"/>
          <p:cNvGrpSpPr/>
          <p:nvPr/>
        </p:nvGrpSpPr>
        <p:grpSpPr>
          <a:xfrm>
            <a:off x="4305368" y="1530547"/>
            <a:ext cx="7886632" cy="1244496"/>
            <a:chOff x="4193564" y="5229090"/>
            <a:chExt cx="7886632" cy="1244496"/>
          </a:xfrm>
        </p:grpSpPr>
        <p:sp>
          <p:nvSpPr>
            <p:cNvPr id="5" name="角丸四角形吹き出し 4"/>
            <p:cNvSpPr/>
            <p:nvPr/>
          </p:nvSpPr>
          <p:spPr>
            <a:xfrm>
              <a:off x="4193564" y="5360300"/>
              <a:ext cx="6441743" cy="1113286"/>
            </a:xfrm>
            <a:prstGeom prst="wedgeRoundRectCallout">
              <a:avLst>
                <a:gd name="adj1" fmla="val 56286"/>
                <a:gd name="adj2" fmla="val -8536"/>
                <a:gd name="adj3" fmla="val 16667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353636" y="5492314"/>
              <a:ext cx="62816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０は</a:t>
              </a:r>
              <a:r>
                <a:rPr lang="ja-JP" altLang="en-US" sz="2800" dirty="0" err="1" smtClean="0"/>
                <a:t>おいておいて</a:t>
              </a:r>
              <a:r>
                <a:rPr lang="ja-JP" altLang="en-US" sz="2800" dirty="0" smtClean="0"/>
                <a:t>、先に５４</a:t>
              </a:r>
              <a:r>
                <a:rPr lang="en-US" altLang="ja-JP" sz="2800" dirty="0" smtClean="0"/>
                <a:t>✕３２をしているね！</a:t>
              </a:r>
              <a:endParaRPr kumimoji="1" lang="ja-JP" altLang="en-US" sz="2800" dirty="0"/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22525" y="5229090"/>
              <a:ext cx="1157671" cy="1244496"/>
            </a:xfrm>
            <a:prstGeom prst="rect">
              <a:avLst/>
            </a:prstGeom>
          </p:spPr>
        </p:pic>
      </p:grpSp>
      <p:grpSp>
        <p:nvGrpSpPr>
          <p:cNvPr id="13" name="グループ化 12"/>
          <p:cNvGrpSpPr/>
          <p:nvPr/>
        </p:nvGrpSpPr>
        <p:grpSpPr>
          <a:xfrm>
            <a:off x="4022169" y="2848896"/>
            <a:ext cx="7319120" cy="1812571"/>
            <a:chOff x="4022169" y="2848896"/>
            <a:chExt cx="7319120" cy="1812571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2169" y="3058376"/>
              <a:ext cx="891025" cy="967398"/>
            </a:xfrm>
            <a:prstGeom prst="rect">
              <a:avLst/>
            </a:prstGeom>
          </p:spPr>
        </p:pic>
        <p:sp>
          <p:nvSpPr>
            <p:cNvPr id="10" name="角丸四角形吹き出し 9"/>
            <p:cNvSpPr/>
            <p:nvPr/>
          </p:nvSpPr>
          <p:spPr>
            <a:xfrm>
              <a:off x="5302268" y="2848896"/>
              <a:ext cx="6039021" cy="1603131"/>
            </a:xfrm>
            <a:prstGeom prst="wedgeRoundRectCallout">
              <a:avLst>
                <a:gd name="adj1" fmla="val -57500"/>
                <a:gd name="adj2" fmla="val 4611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5520826" y="2907141"/>
              <a:ext cx="560190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いいところに気がついたね！０をおいておくというのは、つまり、５４００</a:t>
              </a:r>
              <a:r>
                <a:rPr lang="en-US" altLang="ja-JP" dirty="0" smtClean="0"/>
                <a:t>✕３２０＝５４✕１００✕３２✕１０にして</a:t>
              </a:r>
            </a:p>
            <a:p>
              <a:r>
                <a:rPr kumimoji="1" lang="ja-JP" altLang="en-US" dirty="0"/>
                <a:t>　</a:t>
              </a:r>
              <a:r>
                <a:rPr kumimoji="1" lang="ja-JP" altLang="en-US" dirty="0" smtClean="0"/>
                <a:t>　　　　　　　　　　　　　＝５４</a:t>
              </a:r>
              <a:r>
                <a:rPr lang="en-US" altLang="ja-JP" dirty="0" smtClean="0"/>
                <a:t>✕３２✕１００✕１０</a:t>
              </a:r>
            </a:p>
            <a:p>
              <a:r>
                <a:rPr lang="ja-JP" altLang="en-US" dirty="0"/>
                <a:t>　</a:t>
              </a:r>
              <a:r>
                <a:rPr lang="ja-JP" altLang="en-US" dirty="0" smtClean="0"/>
                <a:t>　　　　　　　　　　　　　＝５４</a:t>
              </a:r>
              <a:r>
                <a:rPr lang="en-US" altLang="ja-JP" dirty="0" smtClean="0"/>
                <a:t>✕３２✕１０００</a:t>
              </a:r>
            </a:p>
            <a:p>
              <a:r>
                <a:rPr lang="ja-JP" altLang="en-US" dirty="0" smtClean="0"/>
                <a:t>５４</a:t>
              </a:r>
              <a:r>
                <a:rPr lang="en-US" altLang="ja-JP" dirty="0" smtClean="0"/>
                <a:t>✕３２をして後から</a:t>
              </a:r>
              <a:r>
                <a:rPr lang="en-US" altLang="ja-JP" dirty="0" smtClean="0">
                  <a:solidFill>
                    <a:srgbClr val="FF0000"/>
                  </a:solidFill>
                </a:rPr>
                <a:t>１０００倍する</a:t>
              </a:r>
              <a:r>
                <a:rPr lang="en-US" altLang="ja-JP" dirty="0" smtClean="0"/>
                <a:t>ということなんだよ。</a:t>
              </a:r>
            </a:p>
            <a:p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4305368" y="4483945"/>
            <a:ext cx="7886632" cy="1244496"/>
            <a:chOff x="4193564" y="5229090"/>
            <a:chExt cx="7886632" cy="1244496"/>
          </a:xfrm>
        </p:grpSpPr>
        <p:sp>
          <p:nvSpPr>
            <p:cNvPr id="15" name="角丸四角形吹き出し 14"/>
            <p:cNvSpPr/>
            <p:nvPr/>
          </p:nvSpPr>
          <p:spPr>
            <a:xfrm>
              <a:off x="4193564" y="5360300"/>
              <a:ext cx="6441743" cy="1113286"/>
            </a:xfrm>
            <a:prstGeom prst="wedgeRoundRectCallout">
              <a:avLst>
                <a:gd name="adj1" fmla="val 56286"/>
                <a:gd name="adj2" fmla="val -8536"/>
                <a:gd name="adj3" fmla="val 16667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353636" y="5492314"/>
              <a:ext cx="62816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dirty="0" smtClean="0"/>
                <a:t>なるほど！でも位はそろえなくていいのかな？</a:t>
              </a:r>
              <a:endParaRPr lang="en-US" altLang="ja-JP" sz="2800" dirty="0" smtClean="0"/>
            </a:p>
          </p:txBody>
        </p:sp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22525" y="5229090"/>
              <a:ext cx="1157671" cy="1244496"/>
            </a:xfrm>
            <a:prstGeom prst="rect">
              <a:avLst/>
            </a:prstGeom>
          </p:spPr>
        </p:pic>
      </p:grpSp>
      <p:grpSp>
        <p:nvGrpSpPr>
          <p:cNvPr id="18" name="グループ化 17"/>
          <p:cNvGrpSpPr/>
          <p:nvPr/>
        </p:nvGrpSpPr>
        <p:grpSpPr>
          <a:xfrm>
            <a:off x="2891679" y="5862850"/>
            <a:ext cx="8449610" cy="957136"/>
            <a:chOff x="4022169" y="2848896"/>
            <a:chExt cx="7319120" cy="1649044"/>
          </a:xfrm>
        </p:grpSpPr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22169" y="3058376"/>
              <a:ext cx="891025" cy="967398"/>
            </a:xfrm>
            <a:prstGeom prst="rect">
              <a:avLst/>
            </a:prstGeom>
          </p:spPr>
        </p:pic>
        <p:sp>
          <p:nvSpPr>
            <p:cNvPr id="20" name="角丸四角形吹き出し 19"/>
            <p:cNvSpPr/>
            <p:nvPr/>
          </p:nvSpPr>
          <p:spPr>
            <a:xfrm>
              <a:off x="5302268" y="2848896"/>
              <a:ext cx="6039021" cy="1603131"/>
            </a:xfrm>
            <a:prstGeom prst="wedgeRoundRectCallout">
              <a:avLst>
                <a:gd name="adj1" fmla="val -57500"/>
                <a:gd name="adj2" fmla="val 4611"/>
                <a:gd name="adj3" fmla="val 16667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5520826" y="2907140"/>
              <a:ext cx="5601904" cy="159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 smtClean="0"/>
                <a:t>この場合はそろえなくて大丈夫！そろえて計算してもいいけれど、０の計算がたくさんあって大変だよ。気になったら一度ためしてみてね。</a:t>
              </a:r>
              <a:endParaRPr lang="en-US" altLang="ja-JP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13839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394</Words>
  <Application>Microsoft Office PowerPoint</Application>
  <PresentationFormat>ワイド画面</PresentationFormat>
  <Paragraphs>72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ＭＳ Ｐゴシック</vt:lpstr>
      <vt:lpstr>UD デジタル 教科書体 N-B</vt:lpstr>
      <vt:lpstr>UD デジタル 教科書体 NK-R</vt:lpstr>
      <vt:lpstr>游ゴシック</vt:lpstr>
      <vt:lpstr>Arial</vt:lpstr>
      <vt:lpstr>Calibri</vt:lpstr>
      <vt:lpstr>Calibri Light</vt:lpstr>
      <vt:lpstr>Office テーマ</vt:lpstr>
      <vt:lpstr>大きい数のしくみ③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足立区教育委員会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足立区教育委員会</dc:creator>
  <cp:lastModifiedBy>157-t07</cp:lastModifiedBy>
  <cp:revision>131</cp:revision>
  <cp:lastPrinted>2020-04-30T06:14:48Z</cp:lastPrinted>
  <dcterms:created xsi:type="dcterms:W3CDTF">2020-04-21T05:35:59Z</dcterms:created>
  <dcterms:modified xsi:type="dcterms:W3CDTF">2020-05-08T00:05:25Z</dcterms:modified>
</cp:coreProperties>
</file>