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7" r:id="rId2"/>
    <p:sldId id="258" r:id="rId3"/>
    <p:sldId id="259" r:id="rId4"/>
    <p:sldId id="261" r:id="rId5"/>
    <p:sldId id="262" r:id="rId6"/>
    <p:sldId id="263" r:id="rId7"/>
    <p:sldId id="264" r:id="rId8"/>
    <p:sldId id="265" r:id="rId9"/>
  </p:sldIdLst>
  <p:sldSz cx="12192000" cy="6858000"/>
  <p:notesSz cx="9866313" cy="6735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18" autoAdjust="0"/>
    <p:restoredTop sz="94660"/>
  </p:normalViewPr>
  <p:slideViewPr>
    <p:cSldViewPr snapToGrid="0">
      <p:cViewPr varScale="1">
        <p:scale>
          <a:sx n="73" d="100"/>
          <a:sy n="73" d="100"/>
        </p:scale>
        <p:origin x="348"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4" d="100"/>
          <a:sy n="74" d="100"/>
        </p:scale>
        <p:origin x="192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783872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853215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2976646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3845188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3952305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3121679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363219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1150277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1015630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3500505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2773250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A67BA7F-2A87-4143-AB6D-D71BD413762C}" type="datetimeFigureOut">
              <a:rPr kumimoji="1" lang="ja-JP" altLang="en-US" smtClean="0"/>
              <a:t>2020/5/14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2976310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67BA7F-2A87-4143-AB6D-D71BD413762C}" type="datetimeFigureOut">
              <a:rPr kumimoji="1" lang="ja-JP" altLang="en-US" smtClean="0"/>
              <a:t>2020/5/14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789B48-49F5-4B51-AFE8-2D86CFB66D31}" type="slidenum">
              <a:rPr kumimoji="1" lang="ja-JP" altLang="en-US" smtClean="0"/>
              <a:t>‹#›</a:t>
            </a:fld>
            <a:endParaRPr kumimoji="1" lang="ja-JP" altLang="en-US"/>
          </a:p>
        </p:txBody>
      </p:sp>
    </p:spTree>
    <p:extLst>
      <p:ext uri="{BB962C8B-B14F-4D97-AF65-F5344CB8AC3E}">
        <p14:creationId xmlns:p14="http://schemas.microsoft.com/office/powerpoint/2010/main" val="2042497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1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縦書きテキスト プレースホルダー 2"/>
          <p:cNvSpPr>
            <a:spLocks noGrp="1"/>
          </p:cNvSpPr>
          <p:nvPr>
            <p:ph type="body" orient="vert" idx="1"/>
          </p:nvPr>
        </p:nvSpPr>
        <p:spPr>
          <a:xfrm>
            <a:off x="838199" y="324575"/>
            <a:ext cx="10461171" cy="6115414"/>
          </a:xfrm>
        </p:spPr>
        <p:txBody>
          <a:bodyPr anchor="ctr">
            <a:normAutofit/>
          </a:bodyPr>
          <a:lstStyle/>
          <a:p>
            <a:pPr marL="0" indent="0">
              <a:buNone/>
            </a:pPr>
            <a:r>
              <a:rPr kumimoji="1" lang="ja-JP" altLang="en-US" sz="3600" dirty="0" smtClean="0">
                <a:latin typeface="HGP教科書体" panose="02020600000000000000" pitchFamily="18" charset="-128"/>
                <a:ea typeface="HGP教科書体" panose="02020600000000000000" pitchFamily="18" charset="-128"/>
              </a:rPr>
              <a:t>五月十九日（火）一時間目</a:t>
            </a:r>
            <a:endParaRPr kumimoji="1" lang="en-US" altLang="ja-JP" sz="3600" dirty="0" smtClean="0">
              <a:latin typeface="HGP教科書体" panose="02020600000000000000" pitchFamily="18" charset="-128"/>
              <a:ea typeface="HGP教科書体" panose="02020600000000000000" pitchFamily="18" charset="-128"/>
            </a:endParaRPr>
          </a:p>
          <a:p>
            <a:pPr marL="0" indent="0">
              <a:buNone/>
            </a:pPr>
            <a:endParaRPr lang="en-US" altLang="ja-JP" sz="3600" dirty="0">
              <a:latin typeface="HGP教科書体" panose="02020600000000000000" pitchFamily="18" charset="-128"/>
              <a:ea typeface="HGP教科書体" panose="02020600000000000000" pitchFamily="18" charset="-128"/>
            </a:endParaRPr>
          </a:p>
          <a:p>
            <a:pPr marL="0" indent="0">
              <a:buNone/>
            </a:pPr>
            <a:r>
              <a:rPr kumimoji="1" lang="ja-JP" altLang="en-US" sz="4800" b="1" dirty="0" smtClean="0">
                <a:solidFill>
                  <a:srgbClr val="0033CC"/>
                </a:solidFill>
                <a:latin typeface="HGP教科書体" panose="02020600000000000000" pitchFamily="18" charset="-128"/>
                <a:ea typeface="HGP教科書体" panose="02020600000000000000" pitchFamily="18" charset="-128"/>
              </a:rPr>
              <a:t>国語</a:t>
            </a:r>
            <a:endParaRPr kumimoji="1" lang="en-US" altLang="ja-JP" sz="4800" b="1" dirty="0" smtClean="0">
              <a:solidFill>
                <a:srgbClr val="0033CC"/>
              </a:solidFill>
              <a:latin typeface="HGP教科書体" panose="02020600000000000000" pitchFamily="18" charset="-128"/>
              <a:ea typeface="HGP教科書体" panose="02020600000000000000" pitchFamily="18" charset="-128"/>
            </a:endParaRPr>
          </a:p>
          <a:p>
            <a:pPr marL="0" indent="0">
              <a:buNone/>
            </a:pPr>
            <a:r>
              <a:rPr kumimoji="1" lang="ja-JP" altLang="en-US" sz="4800" b="1" dirty="0" smtClean="0">
                <a:solidFill>
                  <a:srgbClr val="0033CC"/>
                </a:solidFill>
                <a:latin typeface="HGP教科書体" panose="02020600000000000000" pitchFamily="18" charset="-128"/>
                <a:ea typeface="HGP教科書体" panose="02020600000000000000" pitchFamily="18" charset="-128"/>
              </a:rPr>
              <a:t>「漢字の成り立ち」</a:t>
            </a:r>
            <a:endParaRPr kumimoji="1" lang="en-US" altLang="ja-JP" sz="4800" b="1" dirty="0" smtClean="0">
              <a:solidFill>
                <a:srgbClr val="0033CC"/>
              </a:solidFill>
              <a:latin typeface="HGP教科書体" panose="02020600000000000000" pitchFamily="18" charset="-128"/>
              <a:ea typeface="HGP教科書体" panose="02020600000000000000" pitchFamily="18" charset="-128"/>
            </a:endParaRPr>
          </a:p>
          <a:p>
            <a:pPr marL="0" indent="0">
              <a:buNone/>
            </a:pPr>
            <a:endParaRPr kumimoji="1" lang="en-US" altLang="ja-JP" sz="4800" dirty="0" smtClean="0">
              <a:latin typeface="HGP教科書体" panose="02020600000000000000" pitchFamily="18" charset="-128"/>
              <a:ea typeface="HGP教科書体" panose="02020600000000000000" pitchFamily="18" charset="-128"/>
            </a:endParaRPr>
          </a:p>
          <a:p>
            <a:pPr marL="0" indent="0">
              <a:buNone/>
            </a:pPr>
            <a:r>
              <a:rPr lang="ja-JP" altLang="en-US" dirty="0" smtClean="0">
                <a:latin typeface="HGP教科書体" panose="02020600000000000000" pitchFamily="18" charset="-128"/>
                <a:ea typeface="HGP教科書体" panose="02020600000000000000" pitchFamily="18" charset="-128"/>
              </a:rPr>
              <a:t>＊スライドを一枚ずつ見ていきましょう。全部</a:t>
            </a:r>
            <a:r>
              <a:rPr lang="ja-JP" altLang="en-US" dirty="0" smtClean="0">
                <a:latin typeface="HGP教科書体" panose="02020600000000000000" pitchFamily="18" charset="-128"/>
                <a:ea typeface="HGP教科書体" panose="02020600000000000000" pitchFamily="18" charset="-128"/>
              </a:rPr>
              <a:t>で八枚</a:t>
            </a:r>
            <a:r>
              <a:rPr lang="ja-JP" altLang="en-US" dirty="0" smtClean="0">
                <a:latin typeface="HGP教科書体" panose="02020600000000000000" pitchFamily="18" charset="-128"/>
                <a:ea typeface="HGP教科書体" panose="02020600000000000000" pitchFamily="18" charset="-128"/>
              </a:rPr>
              <a:t>あります。</a:t>
            </a:r>
            <a:endParaRPr lang="en-US" altLang="ja-JP" dirty="0" smtClean="0">
              <a:latin typeface="HGP教科書体" panose="02020600000000000000" pitchFamily="18" charset="-128"/>
              <a:ea typeface="HGP教科書体" panose="02020600000000000000" pitchFamily="18" charset="-128"/>
            </a:endParaRPr>
          </a:p>
          <a:p>
            <a:pPr marL="0" indent="0">
              <a:buNone/>
            </a:pPr>
            <a:r>
              <a:rPr kumimoji="1" lang="ja-JP" altLang="en-US" dirty="0" smtClean="0">
                <a:latin typeface="HGP教科書体" panose="02020600000000000000" pitchFamily="18" charset="-128"/>
                <a:ea typeface="HGP教科書体" panose="02020600000000000000" pitchFamily="18" charset="-128"/>
              </a:rPr>
              <a:t>＊点線の四角でかこってあるところはノートに書くところです。</a:t>
            </a:r>
            <a:endParaRPr kumimoji="1" lang="ja-JP" altLang="en-US" dirty="0">
              <a:latin typeface="HGP教科書体" panose="02020600000000000000" pitchFamily="18" charset="-128"/>
              <a:ea typeface="HGP教科書体" panose="02020600000000000000" pitchFamily="18" charset="-128"/>
            </a:endParaRPr>
          </a:p>
        </p:txBody>
      </p:sp>
      <p:pic>
        <p:nvPicPr>
          <p:cNvPr id="4" name="図 3"/>
          <p:cNvPicPr>
            <a:picLocks noChangeAspect="1"/>
          </p:cNvPicPr>
          <p:nvPr/>
        </p:nvPicPr>
        <p:blipFill>
          <a:blip r:embed="rId2"/>
          <a:stretch>
            <a:fillRect/>
          </a:stretch>
        </p:blipFill>
        <p:spPr>
          <a:xfrm>
            <a:off x="2081979" y="405675"/>
            <a:ext cx="888509" cy="1080951"/>
          </a:xfrm>
          <a:prstGeom prst="rect">
            <a:avLst/>
          </a:prstGeom>
        </p:spPr>
      </p:pic>
      <p:pic>
        <p:nvPicPr>
          <p:cNvPr id="5" name="図 4"/>
          <p:cNvPicPr>
            <a:picLocks noChangeAspect="1"/>
          </p:cNvPicPr>
          <p:nvPr/>
        </p:nvPicPr>
        <p:blipFill>
          <a:blip r:embed="rId3"/>
          <a:stretch>
            <a:fillRect/>
          </a:stretch>
        </p:blipFill>
        <p:spPr>
          <a:xfrm>
            <a:off x="1034108" y="365125"/>
            <a:ext cx="960134" cy="1121501"/>
          </a:xfrm>
          <a:prstGeom prst="rect">
            <a:avLst/>
          </a:prstGeom>
        </p:spPr>
      </p:pic>
      <p:sp>
        <p:nvSpPr>
          <p:cNvPr id="6" name="テキスト ボックス 5"/>
          <p:cNvSpPr txBox="1"/>
          <p:nvPr/>
        </p:nvSpPr>
        <p:spPr>
          <a:xfrm>
            <a:off x="1493151" y="1375297"/>
            <a:ext cx="1046440" cy="4872446"/>
          </a:xfrm>
          <a:prstGeom prst="rect">
            <a:avLst/>
          </a:prstGeom>
          <a:noFill/>
        </p:spPr>
        <p:txBody>
          <a:bodyPr vert="eaVert" wrap="square" rtlCol="0">
            <a:spAutoFit/>
          </a:bodyPr>
          <a:lstStyle/>
          <a:p>
            <a:r>
              <a:rPr kumimoji="1" lang="ja-JP" altLang="en-US" sz="2800" dirty="0" smtClean="0">
                <a:latin typeface="HGP教科書体" panose="02020600000000000000" pitchFamily="18" charset="-128"/>
                <a:ea typeface="HGP教科書体" panose="02020600000000000000" pitchFamily="18" charset="-128"/>
              </a:rPr>
              <a:t>＊このイラストがあるところは、</a:t>
            </a:r>
            <a:r>
              <a:rPr kumimoji="1" lang="ja-JP" altLang="en-US" sz="2800" dirty="0" smtClean="0">
                <a:solidFill>
                  <a:srgbClr val="FF0000"/>
                </a:solidFill>
                <a:latin typeface="HGP教科書体" panose="02020600000000000000" pitchFamily="18" charset="-128"/>
                <a:ea typeface="HGP教科書体" panose="02020600000000000000" pitchFamily="18" charset="-128"/>
              </a:rPr>
              <a:t>自分の考えをもつところ</a:t>
            </a:r>
            <a:r>
              <a:rPr kumimoji="1" lang="ja-JP" altLang="en-US" sz="2800" dirty="0" smtClean="0">
                <a:latin typeface="HGP教科書体" panose="02020600000000000000" pitchFamily="18" charset="-128"/>
                <a:ea typeface="HGP教科書体" panose="02020600000000000000" pitchFamily="18" charset="-128"/>
              </a:rPr>
              <a:t>です。</a:t>
            </a:r>
            <a:endParaRPr kumimoji="1" lang="ja-JP" altLang="en-US" sz="2800" dirty="0">
              <a:latin typeface="HGP教科書体" panose="02020600000000000000" pitchFamily="18" charset="-128"/>
              <a:ea typeface="HGP教科書体" panose="02020600000000000000" pitchFamily="18" charset="-128"/>
            </a:endParaRPr>
          </a:p>
        </p:txBody>
      </p:sp>
      <p:sp>
        <p:nvSpPr>
          <p:cNvPr id="7" name="正方形/長方形 6"/>
          <p:cNvSpPr/>
          <p:nvPr/>
        </p:nvSpPr>
        <p:spPr>
          <a:xfrm>
            <a:off x="3325412" y="324575"/>
            <a:ext cx="959206" cy="5923168"/>
          </a:xfrm>
          <a:prstGeom prst="rect">
            <a:avLst/>
          </a:prstGeom>
          <a:noFill/>
          <a:ln w="28575">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25904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562010" y="424749"/>
            <a:ext cx="1439091" cy="5811838"/>
          </a:xfrm>
        </p:spPr>
        <p:txBody>
          <a:bodyPr/>
          <a:lstStyle/>
          <a:p>
            <a:r>
              <a:rPr kumimoji="1" lang="ja-JP" altLang="en-US" b="1" dirty="0" smtClean="0"/>
              <a:t>クイズです！</a:t>
            </a:r>
            <a:endParaRPr kumimoji="1" lang="ja-JP" altLang="en-US" b="1" dirty="0"/>
          </a:p>
        </p:txBody>
      </p:sp>
      <p:sp>
        <p:nvSpPr>
          <p:cNvPr id="3" name="縦書きテキスト プレースホルダー 2"/>
          <p:cNvSpPr>
            <a:spLocks noGrp="1"/>
          </p:cNvSpPr>
          <p:nvPr>
            <p:ph type="body" orient="vert" idx="1"/>
          </p:nvPr>
        </p:nvSpPr>
        <p:spPr>
          <a:xfrm>
            <a:off x="7720149" y="365125"/>
            <a:ext cx="1841861" cy="6166304"/>
          </a:xfrm>
          <a:solidFill>
            <a:schemeClr val="accent5">
              <a:lumMod val="20000"/>
              <a:lumOff val="80000"/>
            </a:schemeClr>
          </a:solidFill>
        </p:spPr>
        <p:txBody>
          <a:bodyPr>
            <a:noAutofit/>
          </a:bodyPr>
          <a:lstStyle/>
          <a:p>
            <a:pPr marL="0" indent="0">
              <a:lnSpc>
                <a:spcPct val="100000"/>
              </a:lnSpc>
              <a:buNone/>
            </a:pPr>
            <a:r>
              <a:rPr kumimoji="1" lang="ja-JP" altLang="en-US" dirty="0" smtClean="0">
                <a:latin typeface="HGP教科書体" panose="02020600000000000000" pitchFamily="18" charset="-128"/>
                <a:ea typeface="HGP教科書体" panose="02020600000000000000" pitchFamily="18" charset="-128"/>
              </a:rPr>
              <a:t>次の文字は、ある漢字の昔の形です。</a:t>
            </a:r>
            <a:endParaRPr kumimoji="1" lang="en-US" altLang="ja-JP" dirty="0" smtClean="0">
              <a:latin typeface="HGP教科書体" panose="02020600000000000000" pitchFamily="18" charset="-128"/>
              <a:ea typeface="HGP教科書体" panose="02020600000000000000" pitchFamily="18" charset="-128"/>
            </a:endParaRPr>
          </a:p>
          <a:p>
            <a:pPr marL="0" indent="0">
              <a:lnSpc>
                <a:spcPct val="100000"/>
              </a:lnSpc>
              <a:buNone/>
            </a:pPr>
            <a:r>
              <a:rPr kumimoji="1" lang="ja-JP" altLang="en-US" dirty="0" smtClean="0">
                <a:latin typeface="HGP教科書体" panose="02020600000000000000" pitchFamily="18" charset="-128"/>
                <a:ea typeface="HGP教科書体" panose="02020600000000000000" pitchFamily="18" charset="-128"/>
              </a:rPr>
              <a:t>それぞれの形をもとに、今の漢字に直してみましょう。</a:t>
            </a:r>
            <a:endParaRPr kumimoji="1" lang="ja-JP" altLang="en-US" dirty="0">
              <a:latin typeface="HGP教科書体" panose="02020600000000000000" pitchFamily="18" charset="-128"/>
              <a:ea typeface="HGP教科書体" panose="02020600000000000000" pitchFamily="18" charset="-128"/>
            </a:endParaRPr>
          </a:p>
        </p:txBody>
      </p:sp>
      <p:pic>
        <p:nvPicPr>
          <p:cNvPr id="4" name="図 3"/>
          <p:cNvPicPr>
            <a:picLocks noChangeAspect="1"/>
          </p:cNvPicPr>
          <p:nvPr/>
        </p:nvPicPr>
        <p:blipFill>
          <a:blip r:embed="rId2"/>
          <a:stretch>
            <a:fillRect/>
          </a:stretch>
        </p:blipFill>
        <p:spPr>
          <a:xfrm>
            <a:off x="3704952" y="365124"/>
            <a:ext cx="2695847" cy="5871463"/>
          </a:xfrm>
          <a:prstGeom prst="rect">
            <a:avLst/>
          </a:prstGeom>
        </p:spPr>
      </p:pic>
      <p:pic>
        <p:nvPicPr>
          <p:cNvPr id="5" name="図 4"/>
          <p:cNvPicPr>
            <a:picLocks noChangeAspect="1"/>
          </p:cNvPicPr>
          <p:nvPr/>
        </p:nvPicPr>
        <p:blipFill>
          <a:blip r:embed="rId3"/>
          <a:stretch>
            <a:fillRect/>
          </a:stretch>
        </p:blipFill>
        <p:spPr>
          <a:xfrm>
            <a:off x="11001101" y="435699"/>
            <a:ext cx="888509" cy="980349"/>
          </a:xfrm>
          <a:prstGeom prst="rect">
            <a:avLst/>
          </a:prstGeom>
        </p:spPr>
      </p:pic>
      <p:pic>
        <p:nvPicPr>
          <p:cNvPr id="6" name="図 5"/>
          <p:cNvPicPr>
            <a:picLocks noChangeAspect="1"/>
          </p:cNvPicPr>
          <p:nvPr/>
        </p:nvPicPr>
        <p:blipFill>
          <a:blip r:embed="rId4"/>
          <a:stretch>
            <a:fillRect/>
          </a:stretch>
        </p:blipFill>
        <p:spPr>
          <a:xfrm>
            <a:off x="6664226" y="294547"/>
            <a:ext cx="960134" cy="1121501"/>
          </a:xfrm>
          <a:prstGeom prst="rect">
            <a:avLst/>
          </a:prstGeom>
        </p:spPr>
      </p:pic>
    </p:spTree>
    <p:extLst>
      <p:ext uri="{BB962C8B-B14F-4D97-AF65-F5344CB8AC3E}">
        <p14:creationId xmlns:p14="http://schemas.microsoft.com/office/powerpoint/2010/main" val="35808330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437222" y="377553"/>
            <a:ext cx="1484895" cy="5811838"/>
          </a:xfrm>
        </p:spPr>
        <p:txBody>
          <a:bodyPr/>
          <a:lstStyle/>
          <a:p>
            <a:r>
              <a:rPr lang="ja-JP" altLang="en-US" b="1" dirty="0">
                <a:latin typeface="HGP教科書体" panose="02020600000000000000" pitchFamily="18" charset="-128"/>
                <a:ea typeface="HGP教科書体" panose="02020600000000000000" pitchFamily="18" charset="-128"/>
              </a:rPr>
              <a:t>正解</a:t>
            </a:r>
            <a:r>
              <a:rPr lang="ja-JP" altLang="en-US" b="1" dirty="0" smtClean="0">
                <a:latin typeface="HGP教科書体" panose="02020600000000000000" pitchFamily="18" charset="-128"/>
                <a:ea typeface="HGP教科書体" panose="02020600000000000000" pitchFamily="18" charset="-128"/>
              </a:rPr>
              <a:t>は、</a:t>
            </a:r>
            <a:endParaRPr kumimoji="1" lang="ja-JP" altLang="en-US" b="1" dirty="0">
              <a:latin typeface="HGP教科書体" panose="02020600000000000000" pitchFamily="18" charset="-128"/>
              <a:ea typeface="HGP教科書体" panose="02020600000000000000" pitchFamily="18" charset="-128"/>
            </a:endParaRPr>
          </a:p>
        </p:txBody>
      </p:sp>
      <p:pic>
        <p:nvPicPr>
          <p:cNvPr id="4" name="図 3"/>
          <p:cNvPicPr>
            <a:picLocks noChangeAspect="1"/>
          </p:cNvPicPr>
          <p:nvPr/>
        </p:nvPicPr>
        <p:blipFill>
          <a:blip r:embed="rId2"/>
          <a:stretch>
            <a:fillRect/>
          </a:stretch>
        </p:blipFill>
        <p:spPr>
          <a:xfrm>
            <a:off x="7945294" y="581588"/>
            <a:ext cx="2695847" cy="5871463"/>
          </a:xfrm>
          <a:prstGeom prst="rect">
            <a:avLst/>
          </a:prstGeom>
        </p:spPr>
      </p:pic>
      <p:sp>
        <p:nvSpPr>
          <p:cNvPr id="8" name="テキスト ボックス 7"/>
          <p:cNvSpPr txBox="1"/>
          <p:nvPr/>
        </p:nvSpPr>
        <p:spPr>
          <a:xfrm>
            <a:off x="9392356" y="5355771"/>
            <a:ext cx="1015663" cy="731519"/>
          </a:xfrm>
          <a:prstGeom prst="rect">
            <a:avLst/>
          </a:prstGeom>
          <a:noFill/>
        </p:spPr>
        <p:txBody>
          <a:bodyPr vert="eaVert" wrap="square" rtlCol="0">
            <a:spAutoFit/>
          </a:bodyPr>
          <a:lstStyle/>
          <a:p>
            <a:r>
              <a:rPr kumimoji="1" lang="ja-JP" altLang="en-US" sz="5400" b="1" dirty="0" smtClean="0">
                <a:solidFill>
                  <a:srgbClr val="FF0000"/>
                </a:solidFill>
                <a:latin typeface="HGS教科書体" panose="02020600000000000000" pitchFamily="18" charset="-128"/>
                <a:ea typeface="HGS教科書体" panose="02020600000000000000" pitchFamily="18" charset="-128"/>
              </a:rPr>
              <a:t>魚</a:t>
            </a:r>
            <a:endParaRPr kumimoji="1" lang="ja-JP" altLang="en-US" sz="5400" b="1" dirty="0">
              <a:solidFill>
                <a:srgbClr val="FF0000"/>
              </a:solidFill>
              <a:latin typeface="HGS教科書体" panose="02020600000000000000" pitchFamily="18" charset="-128"/>
              <a:ea typeface="HGS教科書体" panose="02020600000000000000" pitchFamily="18" charset="-128"/>
            </a:endParaRPr>
          </a:p>
        </p:txBody>
      </p:sp>
      <p:sp>
        <p:nvSpPr>
          <p:cNvPr id="9" name="テキスト ボックス 8"/>
          <p:cNvSpPr txBox="1"/>
          <p:nvPr/>
        </p:nvSpPr>
        <p:spPr>
          <a:xfrm>
            <a:off x="8076247" y="5355771"/>
            <a:ext cx="1015663" cy="731519"/>
          </a:xfrm>
          <a:prstGeom prst="rect">
            <a:avLst/>
          </a:prstGeom>
          <a:noFill/>
        </p:spPr>
        <p:txBody>
          <a:bodyPr vert="eaVert" wrap="square" rtlCol="0">
            <a:spAutoFit/>
          </a:bodyPr>
          <a:lstStyle/>
          <a:p>
            <a:r>
              <a:rPr kumimoji="1" lang="ja-JP" altLang="en-US" sz="5400" b="1" dirty="0" smtClean="0">
                <a:solidFill>
                  <a:srgbClr val="FF0000"/>
                </a:solidFill>
                <a:latin typeface="HGS教科書体" panose="02020600000000000000" pitchFamily="18" charset="-128"/>
                <a:ea typeface="HGS教科書体" panose="02020600000000000000" pitchFamily="18" charset="-128"/>
              </a:rPr>
              <a:t>車</a:t>
            </a:r>
            <a:endParaRPr kumimoji="1" lang="ja-JP" altLang="en-US" sz="5400" b="1" dirty="0">
              <a:solidFill>
                <a:srgbClr val="FF0000"/>
              </a:solidFill>
              <a:latin typeface="HGS教科書体" panose="02020600000000000000" pitchFamily="18" charset="-128"/>
              <a:ea typeface="HGS教科書体" panose="02020600000000000000" pitchFamily="18" charset="-128"/>
            </a:endParaRPr>
          </a:p>
        </p:txBody>
      </p:sp>
      <p:sp>
        <p:nvSpPr>
          <p:cNvPr id="10" name="テキスト ボックス 9"/>
          <p:cNvSpPr txBox="1"/>
          <p:nvPr/>
        </p:nvSpPr>
        <p:spPr>
          <a:xfrm>
            <a:off x="3497708" y="261257"/>
            <a:ext cx="4278094" cy="6191793"/>
          </a:xfrm>
          <a:prstGeom prst="rect">
            <a:avLst/>
          </a:prstGeom>
          <a:noFill/>
        </p:spPr>
        <p:txBody>
          <a:bodyPr vert="eaVert" wrap="square" rtlCol="0">
            <a:spAutoFit/>
          </a:bodyPr>
          <a:lstStyle/>
          <a:p>
            <a:r>
              <a:rPr kumimoji="1" lang="ja-JP" altLang="en-US" sz="2800" b="1" dirty="0" smtClean="0">
                <a:solidFill>
                  <a:srgbClr val="0070C0"/>
                </a:solidFill>
                <a:latin typeface="HGP教科書体" panose="02020600000000000000" pitchFamily="18" charset="-128"/>
                <a:ea typeface="HGP教科書体" panose="02020600000000000000" pitchFamily="18" charset="-128"/>
              </a:rPr>
              <a:t>音読をしましょう。</a:t>
            </a:r>
            <a:endParaRPr kumimoji="1" lang="en-US" altLang="ja-JP" sz="2800" b="1" dirty="0" smtClean="0">
              <a:solidFill>
                <a:srgbClr val="0070C0"/>
              </a:solidFill>
              <a:latin typeface="HGP教科書体" panose="02020600000000000000" pitchFamily="18" charset="-128"/>
              <a:ea typeface="HGP教科書体" panose="02020600000000000000" pitchFamily="18" charset="-128"/>
            </a:endParaRPr>
          </a:p>
          <a:p>
            <a:endParaRPr lang="en-US" altLang="ja-JP" sz="1400" b="1" dirty="0">
              <a:latin typeface="HGP教科書体" panose="02020600000000000000" pitchFamily="18" charset="-128"/>
              <a:ea typeface="HGP教科書体" panose="02020600000000000000" pitchFamily="18" charset="-128"/>
            </a:endParaRPr>
          </a:p>
          <a:p>
            <a:r>
              <a:rPr lang="ja-JP" altLang="en-US" sz="2800" b="1" dirty="0" smtClean="0">
                <a:latin typeface="HGP教科書体" panose="02020600000000000000" pitchFamily="18" charset="-128"/>
                <a:ea typeface="HGP教科書体" panose="02020600000000000000" pitchFamily="18" charset="-128"/>
              </a:rPr>
              <a:t>　漢字は、</a:t>
            </a:r>
            <a:r>
              <a:rPr lang="ja-JP" altLang="en-US" sz="2800" b="1" dirty="0">
                <a:latin typeface="HGP教科書体" panose="02020600000000000000" pitchFamily="18" charset="-128"/>
                <a:ea typeface="HGP教科書体" panose="02020600000000000000" pitchFamily="18" charset="-128"/>
              </a:rPr>
              <a:t>今</a:t>
            </a:r>
            <a:r>
              <a:rPr lang="ja-JP" altLang="en-US" sz="2800" b="1" dirty="0" smtClean="0">
                <a:latin typeface="HGP教科書体" panose="02020600000000000000" pitchFamily="18" charset="-128"/>
                <a:ea typeface="HGP教科書体" panose="02020600000000000000" pitchFamily="18" charset="-128"/>
              </a:rPr>
              <a:t>から三千年以上も</a:t>
            </a:r>
            <a:r>
              <a:rPr lang="ja-JP" altLang="en-US" sz="2800" b="1" dirty="0">
                <a:latin typeface="HGP教科書体" panose="02020600000000000000" pitchFamily="18" charset="-128"/>
                <a:ea typeface="HGP教科書体" panose="02020600000000000000" pitchFamily="18" charset="-128"/>
              </a:rPr>
              <a:t>前</a:t>
            </a:r>
            <a:r>
              <a:rPr lang="ja-JP" altLang="en-US" sz="2800" b="1" dirty="0" smtClean="0">
                <a:latin typeface="HGP教科書体" panose="02020600000000000000" pitchFamily="18" charset="-128"/>
                <a:ea typeface="HGP教科書体" panose="02020600000000000000" pitchFamily="18" charset="-128"/>
              </a:rPr>
              <a:t>に、中国で生まれました。</a:t>
            </a:r>
            <a:endParaRPr lang="en-US" altLang="ja-JP" sz="2800" b="1" dirty="0" smtClean="0">
              <a:latin typeface="HGP教科書体" panose="02020600000000000000" pitchFamily="18" charset="-128"/>
              <a:ea typeface="HGP教科書体" panose="02020600000000000000" pitchFamily="18" charset="-128"/>
            </a:endParaRPr>
          </a:p>
          <a:p>
            <a:r>
              <a:rPr lang="ja-JP" altLang="en-US" sz="2800" b="1" dirty="0" smtClean="0">
                <a:latin typeface="HGP教科書体" panose="02020600000000000000" pitchFamily="18" charset="-128"/>
                <a:ea typeface="HGP教科書体" panose="02020600000000000000" pitchFamily="18" charset="-128"/>
              </a:rPr>
              <a:t>　最初は、</a:t>
            </a:r>
            <a:r>
              <a:rPr lang="ja-JP" altLang="en-US" sz="2800" b="1" dirty="0">
                <a:latin typeface="HGP教科書体" panose="02020600000000000000" pitchFamily="18" charset="-128"/>
                <a:ea typeface="HGP教科書体" panose="02020600000000000000" pitchFamily="18" charset="-128"/>
              </a:rPr>
              <a:t>物</a:t>
            </a:r>
            <a:r>
              <a:rPr lang="ja-JP" altLang="en-US" sz="2800" b="1" dirty="0" smtClean="0">
                <a:latin typeface="HGP教科書体" panose="02020600000000000000" pitchFamily="18" charset="-128"/>
                <a:ea typeface="HGP教科書体" panose="02020600000000000000" pitchFamily="18" charset="-128"/>
              </a:rPr>
              <a:t>の形や様子などを</a:t>
            </a:r>
            <a:r>
              <a:rPr lang="ja-JP" altLang="en-US" sz="2800" b="1" dirty="0">
                <a:latin typeface="HGP教科書体" panose="02020600000000000000" pitchFamily="18" charset="-128"/>
                <a:ea typeface="HGP教科書体" panose="02020600000000000000" pitchFamily="18" charset="-128"/>
              </a:rPr>
              <a:t>絵</a:t>
            </a:r>
            <a:r>
              <a:rPr lang="ja-JP" altLang="en-US" sz="2800" b="1" dirty="0" smtClean="0">
                <a:latin typeface="HGP教科書体" panose="02020600000000000000" pitchFamily="18" charset="-128"/>
                <a:ea typeface="HGP教科書体" panose="02020600000000000000" pitchFamily="18" charset="-128"/>
              </a:rPr>
              <a:t>のようにえがいて表していました。それがだんだん変化して、今のような形になりました。また、それらの漢字を組み合わせることによって、新しい漢字が次々に作られました。</a:t>
            </a:r>
            <a:endParaRPr lang="en-US" altLang="ja-JP" sz="2800" b="1" dirty="0" smtClean="0">
              <a:latin typeface="HGP教科書体" panose="02020600000000000000" pitchFamily="18" charset="-128"/>
              <a:ea typeface="HGP教科書体" panose="02020600000000000000" pitchFamily="18" charset="-128"/>
            </a:endParaRPr>
          </a:p>
          <a:p>
            <a:r>
              <a:rPr lang="ja-JP" altLang="en-US" sz="2800" b="1" dirty="0"/>
              <a:t>　　　　　　　</a:t>
            </a:r>
            <a:r>
              <a:rPr lang="ja-JP" altLang="en-US" sz="2800" b="1" dirty="0" smtClean="0"/>
              <a:t>　　　</a:t>
            </a:r>
            <a:r>
              <a:rPr lang="ja-JP" altLang="en-US" sz="2000" dirty="0" smtClean="0"/>
              <a:t>（教科書</a:t>
            </a:r>
            <a:r>
              <a:rPr lang="en-US" altLang="ja-JP" sz="2000" dirty="0" smtClean="0"/>
              <a:t>36</a:t>
            </a:r>
            <a:r>
              <a:rPr lang="ja-JP" altLang="en-US" sz="2000" dirty="0" smtClean="0"/>
              <a:t>ページ）</a:t>
            </a:r>
            <a:endParaRPr lang="en-US" altLang="ja-JP" sz="2000" dirty="0" smtClean="0"/>
          </a:p>
        </p:txBody>
      </p:sp>
      <p:sp>
        <p:nvSpPr>
          <p:cNvPr id="7" name="縦書きタイトル 1"/>
          <p:cNvSpPr txBox="1">
            <a:spLocks/>
          </p:cNvSpPr>
          <p:nvPr/>
        </p:nvSpPr>
        <p:spPr>
          <a:xfrm>
            <a:off x="719120" y="377553"/>
            <a:ext cx="1358537" cy="5811838"/>
          </a:xfrm>
          <a:prstGeom prst="rect">
            <a:avLst/>
          </a:prstGeom>
          <a:solidFill>
            <a:schemeClr val="accent1">
              <a:lumMod val="20000"/>
              <a:lumOff val="80000"/>
            </a:schemeClr>
          </a:solidFill>
        </p:spPr>
        <p:txBody>
          <a:bodyPr vert="eaVert"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b="1" dirty="0" smtClean="0">
                <a:latin typeface="HGP教科書体" panose="02020600000000000000" pitchFamily="18" charset="-128"/>
                <a:ea typeface="HGP教科書体" panose="02020600000000000000" pitchFamily="18" charset="-128"/>
              </a:rPr>
              <a:t>　漢字の成り立ちには、大きく分けて、四つのものがあります。</a:t>
            </a:r>
            <a:r>
              <a:rPr lang="en-US" altLang="ja-JP" sz="2800" b="1" dirty="0" smtClean="0">
                <a:latin typeface="HGP教科書体" panose="02020600000000000000" pitchFamily="18" charset="-128"/>
                <a:ea typeface="HGP教科書体" panose="02020600000000000000" pitchFamily="18" charset="-128"/>
              </a:rPr>
              <a:t/>
            </a:r>
            <a:br>
              <a:rPr lang="en-US" altLang="ja-JP" sz="2800" b="1" dirty="0" smtClean="0">
                <a:latin typeface="HGP教科書体" panose="02020600000000000000" pitchFamily="18" charset="-128"/>
                <a:ea typeface="HGP教科書体" panose="02020600000000000000" pitchFamily="18" charset="-128"/>
              </a:rPr>
            </a:br>
            <a:r>
              <a:rPr lang="ja-JP" altLang="en-US" sz="2800" b="1" dirty="0" smtClean="0">
                <a:latin typeface="HGP教科書体" panose="02020600000000000000" pitchFamily="18" charset="-128"/>
                <a:ea typeface="HGP教科書体" panose="02020600000000000000" pitchFamily="18" charset="-128"/>
              </a:rPr>
              <a:t>　順番に見ていきましょう。</a:t>
            </a:r>
            <a:endParaRPr lang="ja-JP" altLang="en-US" sz="2800" b="1" dirty="0">
              <a:latin typeface="HGP教科書体" panose="02020600000000000000" pitchFamily="18" charset="-128"/>
              <a:ea typeface="HGP教科書体" panose="02020600000000000000" pitchFamily="18" charset="-128"/>
            </a:endParaRPr>
          </a:p>
        </p:txBody>
      </p:sp>
    </p:spTree>
    <p:extLst>
      <p:ext uri="{BB962C8B-B14F-4D97-AF65-F5344CB8AC3E}">
        <p14:creationId xmlns:p14="http://schemas.microsoft.com/office/powerpoint/2010/main" val="9735511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548950" y="364489"/>
            <a:ext cx="2050868" cy="5997121"/>
          </a:xfrm>
          <a:solidFill>
            <a:schemeClr val="accent4">
              <a:lumMod val="20000"/>
              <a:lumOff val="80000"/>
            </a:schemeClr>
          </a:solidFill>
        </p:spPr>
        <p:txBody>
          <a:bodyPr>
            <a:normAutofit/>
          </a:bodyPr>
          <a:lstStyle/>
          <a:p>
            <a:r>
              <a:rPr kumimoji="1" lang="ja-JP" altLang="en-US" b="1" dirty="0" smtClean="0">
                <a:latin typeface="HGP教科書体" panose="02020600000000000000" pitchFamily="18" charset="-128"/>
                <a:ea typeface="HGP教科書体" panose="02020600000000000000" pitchFamily="18" charset="-128"/>
              </a:rPr>
              <a:t>①目に見える物の形を、具体的にえがいたもの。</a:t>
            </a:r>
            <a:endParaRPr kumimoji="1" lang="ja-JP" altLang="en-US" b="1" dirty="0">
              <a:latin typeface="HGP教科書体" panose="02020600000000000000" pitchFamily="18" charset="-128"/>
              <a:ea typeface="HGP教科書体" panose="02020600000000000000" pitchFamily="18" charset="-128"/>
            </a:endParaRPr>
          </a:p>
        </p:txBody>
      </p:sp>
      <p:pic>
        <p:nvPicPr>
          <p:cNvPr id="3" name="図 2"/>
          <p:cNvPicPr>
            <a:picLocks noChangeAspect="1"/>
          </p:cNvPicPr>
          <p:nvPr/>
        </p:nvPicPr>
        <p:blipFill>
          <a:blip r:embed="rId2"/>
          <a:stretch>
            <a:fillRect/>
          </a:stretch>
        </p:blipFill>
        <p:spPr>
          <a:xfrm>
            <a:off x="8244267" y="651776"/>
            <a:ext cx="1175657" cy="5248036"/>
          </a:xfrm>
          <a:prstGeom prst="rect">
            <a:avLst/>
          </a:prstGeom>
        </p:spPr>
      </p:pic>
      <p:pic>
        <p:nvPicPr>
          <p:cNvPr id="4" name="図 3"/>
          <p:cNvPicPr>
            <a:picLocks noChangeAspect="1"/>
          </p:cNvPicPr>
          <p:nvPr/>
        </p:nvPicPr>
        <p:blipFill>
          <a:blip r:embed="rId3"/>
          <a:stretch>
            <a:fillRect/>
          </a:stretch>
        </p:blipFill>
        <p:spPr>
          <a:xfrm>
            <a:off x="5787046" y="623790"/>
            <a:ext cx="2422454" cy="5276022"/>
          </a:xfrm>
          <a:prstGeom prst="rect">
            <a:avLst/>
          </a:prstGeom>
        </p:spPr>
      </p:pic>
      <p:sp>
        <p:nvSpPr>
          <p:cNvPr id="5" name="テキスト ボックス 4"/>
          <p:cNvSpPr txBox="1"/>
          <p:nvPr/>
        </p:nvSpPr>
        <p:spPr>
          <a:xfrm>
            <a:off x="7063123" y="4759112"/>
            <a:ext cx="1015663" cy="1449977"/>
          </a:xfrm>
          <a:prstGeom prst="rect">
            <a:avLst/>
          </a:prstGeom>
          <a:solidFill>
            <a:schemeClr val="bg1"/>
          </a:solidFill>
        </p:spPr>
        <p:txBody>
          <a:bodyPr vert="eaVert" wrap="square" rtlCol="0">
            <a:spAutoFit/>
          </a:bodyPr>
          <a:lstStyle/>
          <a:p>
            <a:r>
              <a:rPr kumimoji="1" lang="ja-JP" altLang="en-US" sz="5400" b="1" dirty="0" smtClean="0">
                <a:latin typeface="HGS教科書体" panose="02020600000000000000" pitchFamily="18" charset="-128"/>
                <a:ea typeface="HGS教科書体" panose="02020600000000000000" pitchFamily="18" charset="-128"/>
              </a:rPr>
              <a:t>魚</a:t>
            </a:r>
            <a:endParaRPr kumimoji="1" lang="ja-JP" altLang="en-US" sz="5400" b="1" dirty="0">
              <a:latin typeface="HGS教科書体" panose="02020600000000000000" pitchFamily="18" charset="-128"/>
              <a:ea typeface="HGS教科書体" panose="02020600000000000000" pitchFamily="18" charset="-128"/>
            </a:endParaRPr>
          </a:p>
        </p:txBody>
      </p:sp>
      <p:sp>
        <p:nvSpPr>
          <p:cNvPr id="7" name="テキスト ボックス 6"/>
          <p:cNvSpPr txBox="1"/>
          <p:nvPr/>
        </p:nvSpPr>
        <p:spPr>
          <a:xfrm>
            <a:off x="2380516" y="169817"/>
            <a:ext cx="3570208" cy="6688183"/>
          </a:xfrm>
          <a:prstGeom prst="rect">
            <a:avLst/>
          </a:prstGeom>
          <a:noFill/>
        </p:spPr>
        <p:txBody>
          <a:bodyPr vert="eaVert" wrap="square" rtlCol="0">
            <a:spAutoFit/>
          </a:bodyPr>
          <a:lstStyle/>
          <a:p>
            <a:r>
              <a:rPr kumimoji="1" lang="ja-JP" altLang="en-US" sz="2800" dirty="0" smtClean="0">
                <a:latin typeface="HGP教科書体" panose="02020600000000000000" pitchFamily="18" charset="-128"/>
                <a:ea typeface="HGP教科書体" panose="02020600000000000000" pitchFamily="18" charset="-128"/>
              </a:rPr>
              <a:t>ノートに次のように書きましょう。</a:t>
            </a:r>
            <a:endParaRPr kumimoji="1" lang="en-US" altLang="ja-JP" sz="2800" dirty="0" smtClean="0">
              <a:latin typeface="HGP教科書体" panose="02020600000000000000" pitchFamily="18" charset="-128"/>
              <a:ea typeface="HGP教科書体" panose="02020600000000000000" pitchFamily="18" charset="-128"/>
            </a:endParaRPr>
          </a:p>
          <a:p>
            <a:endParaRPr lang="en-US" altLang="ja-JP" dirty="0">
              <a:latin typeface="HGP教科書体" panose="02020600000000000000" pitchFamily="18" charset="-128"/>
              <a:ea typeface="HGP教科書体" panose="02020600000000000000" pitchFamily="18" charset="-128"/>
            </a:endParaRPr>
          </a:p>
          <a:p>
            <a:r>
              <a:rPr lang="ja-JP" altLang="ja-JP" sz="2400" dirty="0">
                <a:latin typeface="HGP教科書体" panose="02020600000000000000" pitchFamily="18" charset="-128"/>
                <a:ea typeface="HGP教科書体" panose="02020600000000000000" pitchFamily="18" charset="-128"/>
              </a:rPr>
              <a:t>一行目　漢字の成り立ち</a:t>
            </a:r>
          </a:p>
          <a:p>
            <a:r>
              <a:rPr lang="ja-JP" altLang="ja-JP" sz="2400" dirty="0">
                <a:latin typeface="HGP教科書体" panose="02020600000000000000" pitchFamily="18" charset="-128"/>
                <a:ea typeface="HGP教科書体" panose="02020600000000000000" pitchFamily="18" charset="-128"/>
              </a:rPr>
              <a:t>二行目　課題　漢字の成り立ちについて知ろう。</a:t>
            </a:r>
          </a:p>
          <a:p>
            <a:r>
              <a:rPr lang="ja-JP" altLang="ja-JP" sz="2400" dirty="0">
                <a:latin typeface="HGP教科書体" panose="02020600000000000000" pitchFamily="18" charset="-128"/>
                <a:ea typeface="HGP教科書体" panose="02020600000000000000" pitchFamily="18" charset="-128"/>
              </a:rPr>
              <a:t>三行目から</a:t>
            </a:r>
          </a:p>
          <a:p>
            <a:r>
              <a:rPr lang="en-US" altLang="ja-JP" sz="2800" dirty="0">
                <a:latin typeface="HGP教科書体" panose="02020600000000000000" pitchFamily="18" charset="-128"/>
                <a:ea typeface="HGP教科書体" panose="02020600000000000000" pitchFamily="18" charset="-128"/>
                <a:sym typeface="ＭＳ 明朝" panose="02020609040205080304" pitchFamily="17" charset="-128"/>
              </a:rPr>
              <a:t>①</a:t>
            </a:r>
            <a:r>
              <a:rPr lang="ja-JP" altLang="ja-JP" sz="2800" dirty="0">
                <a:latin typeface="HGP教科書体" panose="02020600000000000000" pitchFamily="18" charset="-128"/>
                <a:ea typeface="HGP教科書体" panose="02020600000000000000" pitchFamily="18" charset="-128"/>
              </a:rPr>
              <a:t>目に見える物の形を、具体的にえがいたもの。</a:t>
            </a:r>
          </a:p>
          <a:p>
            <a:r>
              <a:rPr lang="ja-JP" altLang="ja-JP" sz="2800" dirty="0">
                <a:latin typeface="HGP教科書体" panose="02020600000000000000" pitchFamily="18" charset="-128"/>
                <a:ea typeface="HGP教科書体" panose="02020600000000000000" pitchFamily="18" charset="-128"/>
              </a:rPr>
              <a:t>〈例〉馬・山・門・火・手</a:t>
            </a:r>
          </a:p>
          <a:p>
            <a:endParaRPr kumimoji="1" lang="ja-JP" altLang="en-US" dirty="0"/>
          </a:p>
        </p:txBody>
      </p:sp>
      <p:sp>
        <p:nvSpPr>
          <p:cNvPr id="8" name="テキスト ボックス 7"/>
          <p:cNvSpPr txBox="1"/>
          <p:nvPr/>
        </p:nvSpPr>
        <p:spPr>
          <a:xfrm>
            <a:off x="764470" y="169817"/>
            <a:ext cx="1661993" cy="6387737"/>
          </a:xfrm>
          <a:prstGeom prst="rect">
            <a:avLst/>
          </a:prstGeom>
          <a:solidFill>
            <a:schemeClr val="accent1">
              <a:lumMod val="20000"/>
              <a:lumOff val="80000"/>
            </a:schemeClr>
          </a:solidFill>
        </p:spPr>
        <p:txBody>
          <a:bodyPr vert="eaVert" wrap="square" rtlCol="0">
            <a:spAutoFit/>
          </a:bodyPr>
          <a:lstStyle/>
          <a:p>
            <a:r>
              <a:rPr kumimoji="1" lang="ja-JP" altLang="en-US" sz="2400" b="1" dirty="0" smtClean="0">
                <a:latin typeface="HGP教科書体" panose="02020600000000000000" pitchFamily="18" charset="-128"/>
                <a:ea typeface="HGP教科書体" panose="02020600000000000000" pitchFamily="18" charset="-128"/>
              </a:rPr>
              <a:t>　では、目に見えないものはどうやって表したのでしょうか。</a:t>
            </a:r>
            <a:endParaRPr kumimoji="1" lang="en-US" altLang="ja-JP" sz="2400" b="1" dirty="0" smtClean="0">
              <a:latin typeface="HGP教科書体" panose="02020600000000000000" pitchFamily="18" charset="-128"/>
              <a:ea typeface="HGP教科書体" panose="02020600000000000000" pitchFamily="18" charset="-128"/>
            </a:endParaRPr>
          </a:p>
          <a:p>
            <a:r>
              <a:rPr lang="ja-JP" altLang="en-US" sz="2400" b="1" dirty="0" smtClean="0">
                <a:latin typeface="HGP教科書体" panose="02020600000000000000" pitchFamily="18" charset="-128"/>
                <a:ea typeface="HGP教科書体" panose="02020600000000000000" pitchFamily="18" charset="-128"/>
              </a:rPr>
              <a:t>　例えばみなさんだったら、「上」ということをどうやって表しますか。</a:t>
            </a:r>
            <a:endParaRPr kumimoji="1" lang="ja-JP" altLang="en-US" sz="2400" b="1" dirty="0">
              <a:latin typeface="HGP教科書体" panose="02020600000000000000" pitchFamily="18" charset="-128"/>
              <a:ea typeface="HGP教科書体" panose="02020600000000000000" pitchFamily="18" charset="-128"/>
            </a:endParaRPr>
          </a:p>
        </p:txBody>
      </p:sp>
      <p:sp>
        <p:nvSpPr>
          <p:cNvPr id="9" name="正方形/長方形 8"/>
          <p:cNvSpPr/>
          <p:nvPr/>
        </p:nvSpPr>
        <p:spPr>
          <a:xfrm>
            <a:off x="2669452" y="169817"/>
            <a:ext cx="2730137" cy="6557554"/>
          </a:xfrm>
          <a:prstGeom prst="rect">
            <a:avLst/>
          </a:prstGeom>
          <a:noFill/>
          <a:ln w="28575">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5885567" y="4759112"/>
            <a:ext cx="1015663" cy="1188719"/>
          </a:xfrm>
          <a:prstGeom prst="rect">
            <a:avLst/>
          </a:prstGeom>
          <a:solidFill>
            <a:schemeClr val="bg1"/>
          </a:solidFill>
        </p:spPr>
        <p:txBody>
          <a:bodyPr vert="eaVert" wrap="square" rtlCol="0">
            <a:spAutoFit/>
          </a:bodyPr>
          <a:lstStyle/>
          <a:p>
            <a:r>
              <a:rPr kumimoji="1" lang="ja-JP" altLang="en-US" sz="5400" b="1" dirty="0" smtClean="0">
                <a:latin typeface="HGS教科書体" panose="02020600000000000000" pitchFamily="18" charset="-128"/>
                <a:ea typeface="HGS教科書体" panose="02020600000000000000" pitchFamily="18" charset="-128"/>
              </a:rPr>
              <a:t>車</a:t>
            </a:r>
            <a:endParaRPr kumimoji="1" lang="ja-JP" altLang="en-US" sz="5400" b="1" dirty="0">
              <a:latin typeface="HGS教科書体" panose="02020600000000000000" pitchFamily="18" charset="-128"/>
              <a:ea typeface="HGS教科書体" panose="02020600000000000000" pitchFamily="18" charset="-128"/>
            </a:endParaRPr>
          </a:p>
        </p:txBody>
      </p:sp>
      <p:pic>
        <p:nvPicPr>
          <p:cNvPr id="11" name="図 10"/>
          <p:cNvPicPr>
            <a:picLocks noChangeAspect="1"/>
          </p:cNvPicPr>
          <p:nvPr/>
        </p:nvPicPr>
        <p:blipFill>
          <a:blip r:embed="rId4"/>
          <a:stretch>
            <a:fillRect/>
          </a:stretch>
        </p:blipFill>
        <p:spPr>
          <a:xfrm>
            <a:off x="258543" y="5250457"/>
            <a:ext cx="913334" cy="1111152"/>
          </a:xfrm>
          <a:prstGeom prst="rect">
            <a:avLst/>
          </a:prstGeom>
        </p:spPr>
      </p:pic>
    </p:spTree>
    <p:extLst>
      <p:ext uri="{BB962C8B-B14F-4D97-AF65-F5344CB8AC3E}">
        <p14:creationId xmlns:p14="http://schemas.microsoft.com/office/powerpoint/2010/main" val="752136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548950" y="364489"/>
            <a:ext cx="2050868" cy="5997121"/>
          </a:xfrm>
          <a:solidFill>
            <a:schemeClr val="accent4">
              <a:lumMod val="20000"/>
              <a:lumOff val="80000"/>
            </a:schemeClr>
          </a:solidFill>
        </p:spPr>
        <p:txBody>
          <a:bodyPr>
            <a:normAutofit/>
          </a:bodyPr>
          <a:lstStyle/>
          <a:p>
            <a:r>
              <a:rPr kumimoji="1" lang="ja-JP" altLang="en-US" b="1" dirty="0" smtClean="0">
                <a:latin typeface="HGP教科書体" panose="02020600000000000000" pitchFamily="18" charset="-128"/>
                <a:ea typeface="HGP教科書体" panose="02020600000000000000" pitchFamily="18" charset="-128"/>
              </a:rPr>
              <a:t>②目に見えない事がらを、印や記号を使って表したもの。</a:t>
            </a:r>
            <a:endParaRPr kumimoji="1" lang="ja-JP" altLang="en-US" b="1" dirty="0">
              <a:latin typeface="HGP教科書体" panose="02020600000000000000" pitchFamily="18" charset="-128"/>
              <a:ea typeface="HGP教科書体" panose="02020600000000000000" pitchFamily="18" charset="-128"/>
            </a:endParaRPr>
          </a:p>
        </p:txBody>
      </p:sp>
      <p:sp>
        <p:nvSpPr>
          <p:cNvPr id="8" name="テキスト ボックス 7"/>
          <p:cNvSpPr txBox="1"/>
          <p:nvPr/>
        </p:nvSpPr>
        <p:spPr>
          <a:xfrm>
            <a:off x="1133801" y="169817"/>
            <a:ext cx="1292662" cy="6387737"/>
          </a:xfrm>
          <a:prstGeom prst="rect">
            <a:avLst/>
          </a:prstGeom>
          <a:solidFill>
            <a:schemeClr val="accent1">
              <a:lumMod val="20000"/>
              <a:lumOff val="80000"/>
            </a:schemeClr>
          </a:solidFill>
        </p:spPr>
        <p:txBody>
          <a:bodyPr vert="eaVert" wrap="square" rtlCol="0">
            <a:spAutoFit/>
          </a:bodyPr>
          <a:lstStyle/>
          <a:p>
            <a:r>
              <a:rPr kumimoji="1" lang="ja-JP" altLang="en-US" sz="2400" b="1" dirty="0" smtClean="0">
                <a:latin typeface="HGP教科書体" panose="02020600000000000000" pitchFamily="18" charset="-128"/>
                <a:ea typeface="HGP教科書体" panose="02020600000000000000" pitchFamily="18" charset="-128"/>
              </a:rPr>
              <a:t>　では、同じように目に見えないことがらで、</a:t>
            </a:r>
            <a:endParaRPr lang="en-US" altLang="ja-JP" sz="2400" b="1" dirty="0">
              <a:latin typeface="HGP教科書体" panose="02020600000000000000" pitchFamily="18" charset="-128"/>
              <a:ea typeface="HGP教科書体" panose="02020600000000000000" pitchFamily="18" charset="-128"/>
            </a:endParaRPr>
          </a:p>
          <a:p>
            <a:r>
              <a:rPr lang="ja-JP" altLang="en-US" sz="2400" b="1" dirty="0" smtClean="0">
                <a:latin typeface="HGP教科書体" panose="02020600000000000000" pitchFamily="18" charset="-128"/>
                <a:ea typeface="HGP教科書体" panose="02020600000000000000" pitchFamily="18" charset="-128"/>
              </a:rPr>
              <a:t>「鳴く」ということを、みなさんだったらどのように表しますか。</a:t>
            </a:r>
            <a:endParaRPr kumimoji="1" lang="ja-JP" altLang="en-US" sz="2400" b="1" dirty="0">
              <a:latin typeface="HGP教科書体" panose="02020600000000000000" pitchFamily="18" charset="-128"/>
              <a:ea typeface="HGP教科書体" panose="02020600000000000000" pitchFamily="18" charset="-128"/>
            </a:endParaRPr>
          </a:p>
        </p:txBody>
      </p:sp>
      <p:sp>
        <p:nvSpPr>
          <p:cNvPr id="9" name="正方形/長方形 8"/>
          <p:cNvSpPr/>
          <p:nvPr/>
        </p:nvSpPr>
        <p:spPr>
          <a:xfrm>
            <a:off x="4645829" y="288103"/>
            <a:ext cx="2083080" cy="6126479"/>
          </a:xfrm>
          <a:prstGeom prst="rect">
            <a:avLst/>
          </a:prstGeom>
          <a:noFill/>
          <a:ln w="28575">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p:cNvPicPr>
            <a:picLocks noChangeAspect="1"/>
          </p:cNvPicPr>
          <p:nvPr/>
        </p:nvPicPr>
        <p:blipFill>
          <a:blip r:embed="rId2"/>
          <a:stretch>
            <a:fillRect/>
          </a:stretch>
        </p:blipFill>
        <p:spPr>
          <a:xfrm>
            <a:off x="7671843" y="364489"/>
            <a:ext cx="1325972" cy="5973709"/>
          </a:xfrm>
          <a:prstGeom prst="rect">
            <a:avLst/>
          </a:prstGeom>
        </p:spPr>
      </p:pic>
      <p:sp>
        <p:nvSpPr>
          <p:cNvPr id="11" name="テキスト ボックス 10"/>
          <p:cNvSpPr txBox="1"/>
          <p:nvPr/>
        </p:nvSpPr>
        <p:spPr>
          <a:xfrm>
            <a:off x="4856373" y="364489"/>
            <a:ext cx="1661993" cy="6088562"/>
          </a:xfrm>
          <a:prstGeom prst="rect">
            <a:avLst/>
          </a:prstGeom>
          <a:noFill/>
        </p:spPr>
        <p:txBody>
          <a:bodyPr vert="eaVert" wrap="square" rtlCol="0">
            <a:spAutoFit/>
          </a:bodyPr>
          <a:lstStyle/>
          <a:p>
            <a:r>
              <a:rPr kumimoji="1" lang="ja-JP" altLang="en-US" sz="3200" dirty="0" smtClean="0">
                <a:latin typeface="HGP教科書体" panose="02020600000000000000" pitchFamily="18" charset="-128"/>
                <a:ea typeface="HGP教科書体" panose="02020600000000000000" pitchFamily="18" charset="-128"/>
              </a:rPr>
              <a:t>②目に見えない事がらを、印や記号を使って表したもの。</a:t>
            </a:r>
            <a:endParaRPr kumimoji="1" lang="en-US" altLang="ja-JP" sz="3200" dirty="0" smtClean="0">
              <a:latin typeface="HGP教科書体" panose="02020600000000000000" pitchFamily="18" charset="-128"/>
              <a:ea typeface="HGP教科書体" panose="02020600000000000000" pitchFamily="18" charset="-128"/>
            </a:endParaRPr>
          </a:p>
          <a:p>
            <a:r>
              <a:rPr lang="en-US" altLang="ja-JP" sz="3200" dirty="0" smtClean="0">
                <a:latin typeface="HGP教科書体" panose="02020600000000000000" pitchFamily="18" charset="-128"/>
                <a:ea typeface="HGP教科書体" panose="02020600000000000000" pitchFamily="18" charset="-128"/>
              </a:rPr>
              <a:t>〈</a:t>
            </a:r>
            <a:r>
              <a:rPr lang="ja-JP" altLang="en-US" sz="3200" dirty="0" smtClean="0">
                <a:latin typeface="HGP教科書体" panose="02020600000000000000" pitchFamily="18" charset="-128"/>
                <a:ea typeface="HGP教科書体" panose="02020600000000000000" pitchFamily="18" charset="-128"/>
              </a:rPr>
              <a:t>例</a:t>
            </a:r>
            <a:r>
              <a:rPr lang="en-US" altLang="ja-JP" sz="3200" dirty="0" smtClean="0">
                <a:latin typeface="HGP教科書体" panose="02020600000000000000" pitchFamily="18" charset="-128"/>
                <a:ea typeface="HGP教科書体" panose="02020600000000000000" pitchFamily="18" charset="-128"/>
              </a:rPr>
              <a:t>〉</a:t>
            </a:r>
            <a:r>
              <a:rPr lang="ja-JP" altLang="en-US" sz="3200" dirty="0" smtClean="0">
                <a:latin typeface="HGP教科書体" panose="02020600000000000000" pitchFamily="18" charset="-128"/>
                <a:ea typeface="HGP教科書体" panose="02020600000000000000" pitchFamily="18" charset="-128"/>
              </a:rPr>
              <a:t>上・下・三</a:t>
            </a:r>
            <a:endParaRPr kumimoji="1" lang="ja-JP" altLang="en-US" sz="3200" dirty="0">
              <a:latin typeface="HGP教科書体" panose="02020600000000000000" pitchFamily="18" charset="-128"/>
              <a:ea typeface="HGP教科書体" panose="02020600000000000000" pitchFamily="18" charset="-128"/>
            </a:endParaRPr>
          </a:p>
        </p:txBody>
      </p:sp>
      <p:sp>
        <p:nvSpPr>
          <p:cNvPr id="12" name="テキスト ボックス 11"/>
          <p:cNvSpPr txBox="1"/>
          <p:nvPr/>
        </p:nvSpPr>
        <p:spPr>
          <a:xfrm>
            <a:off x="6818379" y="364489"/>
            <a:ext cx="461665" cy="4741817"/>
          </a:xfrm>
          <a:prstGeom prst="rect">
            <a:avLst/>
          </a:prstGeom>
          <a:noFill/>
        </p:spPr>
        <p:txBody>
          <a:bodyPr vert="eaVert" wrap="square" rtlCol="0">
            <a:spAutoFit/>
          </a:bodyPr>
          <a:lstStyle/>
          <a:p>
            <a:r>
              <a:rPr kumimoji="1" lang="ja-JP" altLang="en-US" dirty="0" smtClean="0"/>
              <a:t>ノートの続きに、次のように書きましょう。</a:t>
            </a:r>
            <a:endParaRPr kumimoji="1" lang="ja-JP" altLang="en-US" dirty="0"/>
          </a:p>
        </p:txBody>
      </p:sp>
      <p:pic>
        <p:nvPicPr>
          <p:cNvPr id="13" name="図 12"/>
          <p:cNvPicPr>
            <a:picLocks noChangeAspect="1"/>
          </p:cNvPicPr>
          <p:nvPr/>
        </p:nvPicPr>
        <p:blipFill>
          <a:blip r:embed="rId3"/>
          <a:stretch>
            <a:fillRect/>
          </a:stretch>
        </p:blipFill>
        <p:spPr>
          <a:xfrm>
            <a:off x="2529135" y="169817"/>
            <a:ext cx="960134" cy="1121501"/>
          </a:xfrm>
          <a:prstGeom prst="rect">
            <a:avLst/>
          </a:prstGeom>
        </p:spPr>
      </p:pic>
    </p:spTree>
    <p:extLst>
      <p:ext uri="{BB962C8B-B14F-4D97-AF65-F5344CB8AC3E}">
        <p14:creationId xmlns:p14="http://schemas.microsoft.com/office/powerpoint/2010/main" val="3434680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06169" y="227963"/>
            <a:ext cx="1647717" cy="5997121"/>
          </a:xfrm>
          <a:solidFill>
            <a:schemeClr val="accent4">
              <a:lumMod val="20000"/>
              <a:lumOff val="80000"/>
            </a:schemeClr>
          </a:solidFill>
        </p:spPr>
        <p:txBody>
          <a:bodyPr>
            <a:normAutofit/>
          </a:bodyPr>
          <a:lstStyle/>
          <a:p>
            <a:r>
              <a:rPr kumimoji="1" lang="ja-JP" altLang="en-US" b="1" dirty="0" smtClean="0">
                <a:latin typeface="HGP教科書体" panose="02020600000000000000" pitchFamily="18" charset="-128"/>
                <a:ea typeface="HGP教科書体" panose="02020600000000000000" pitchFamily="18" charset="-128"/>
              </a:rPr>
              <a:t>③漢字の意味を組み合わせたもの。</a:t>
            </a:r>
            <a:endParaRPr kumimoji="1" lang="ja-JP" altLang="en-US" b="1" dirty="0">
              <a:latin typeface="HGP教科書体" panose="02020600000000000000" pitchFamily="18" charset="-128"/>
              <a:ea typeface="HGP教科書体" panose="02020600000000000000" pitchFamily="18" charset="-128"/>
            </a:endParaRPr>
          </a:p>
        </p:txBody>
      </p:sp>
      <p:sp>
        <p:nvSpPr>
          <p:cNvPr id="8" name="テキスト ボックス 7"/>
          <p:cNvSpPr txBox="1"/>
          <p:nvPr/>
        </p:nvSpPr>
        <p:spPr>
          <a:xfrm>
            <a:off x="287930" y="180166"/>
            <a:ext cx="923330" cy="6387737"/>
          </a:xfrm>
          <a:prstGeom prst="rect">
            <a:avLst/>
          </a:prstGeom>
          <a:solidFill>
            <a:schemeClr val="accent1">
              <a:lumMod val="20000"/>
              <a:lumOff val="80000"/>
            </a:schemeClr>
          </a:solidFill>
        </p:spPr>
        <p:txBody>
          <a:bodyPr vert="eaVert" wrap="square" rtlCol="0">
            <a:spAutoFit/>
          </a:bodyPr>
          <a:lstStyle/>
          <a:p>
            <a:r>
              <a:rPr kumimoji="1" lang="ja-JP" altLang="en-US" sz="2400" b="1" dirty="0" smtClean="0">
                <a:latin typeface="HGP教科書体" panose="02020600000000000000" pitchFamily="18" charset="-128"/>
                <a:ea typeface="HGP教科書体" panose="02020600000000000000" pitchFamily="18" charset="-128"/>
              </a:rPr>
              <a:t>　では、「信」や「林」はどんな意味を組み合わせてうまれた漢字でしょうか。</a:t>
            </a:r>
            <a:endParaRPr kumimoji="1" lang="ja-JP" altLang="en-US" sz="2400" b="1" dirty="0">
              <a:latin typeface="HGP教科書体" panose="02020600000000000000" pitchFamily="18" charset="-128"/>
              <a:ea typeface="HGP教科書体" panose="02020600000000000000" pitchFamily="18" charset="-128"/>
            </a:endParaRPr>
          </a:p>
        </p:txBody>
      </p:sp>
      <p:sp>
        <p:nvSpPr>
          <p:cNvPr id="9" name="正方形/長方形 8"/>
          <p:cNvSpPr/>
          <p:nvPr/>
        </p:nvSpPr>
        <p:spPr>
          <a:xfrm>
            <a:off x="2442311" y="180166"/>
            <a:ext cx="1952107" cy="6126479"/>
          </a:xfrm>
          <a:prstGeom prst="rect">
            <a:avLst/>
          </a:prstGeom>
          <a:noFill/>
          <a:ln w="28575">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903896" y="195666"/>
            <a:ext cx="1169551" cy="6088562"/>
          </a:xfrm>
          <a:prstGeom prst="rect">
            <a:avLst/>
          </a:prstGeom>
          <a:noFill/>
        </p:spPr>
        <p:txBody>
          <a:bodyPr vert="eaVert" wrap="square" rtlCol="0">
            <a:spAutoFit/>
          </a:bodyPr>
          <a:lstStyle/>
          <a:p>
            <a:r>
              <a:rPr kumimoji="1" lang="ja-JP" altLang="en-US" sz="3200" dirty="0" smtClean="0">
                <a:latin typeface="HGP教科書体" panose="02020600000000000000" pitchFamily="18" charset="-128"/>
                <a:ea typeface="HGP教科書体" panose="02020600000000000000" pitchFamily="18" charset="-128"/>
              </a:rPr>
              <a:t>③漢字の意味を組み合わせたもの。</a:t>
            </a:r>
            <a:endParaRPr kumimoji="1" lang="en-US" altLang="ja-JP" sz="3200" dirty="0" smtClean="0">
              <a:latin typeface="HGP教科書体" panose="02020600000000000000" pitchFamily="18" charset="-128"/>
              <a:ea typeface="HGP教科書体" panose="02020600000000000000" pitchFamily="18" charset="-128"/>
            </a:endParaRPr>
          </a:p>
          <a:p>
            <a:r>
              <a:rPr lang="en-US" altLang="ja-JP" sz="3200" dirty="0" smtClean="0">
                <a:latin typeface="HGP教科書体" panose="02020600000000000000" pitchFamily="18" charset="-128"/>
                <a:ea typeface="HGP教科書体" panose="02020600000000000000" pitchFamily="18" charset="-128"/>
              </a:rPr>
              <a:t>〈</a:t>
            </a:r>
            <a:r>
              <a:rPr lang="ja-JP" altLang="en-US" sz="3200" dirty="0" smtClean="0">
                <a:latin typeface="HGP教科書体" panose="02020600000000000000" pitchFamily="18" charset="-128"/>
                <a:ea typeface="HGP教科書体" panose="02020600000000000000" pitchFamily="18" charset="-128"/>
              </a:rPr>
              <a:t>例</a:t>
            </a:r>
            <a:r>
              <a:rPr lang="en-US" altLang="ja-JP" sz="3200" dirty="0" smtClean="0">
                <a:latin typeface="HGP教科書体" panose="02020600000000000000" pitchFamily="18" charset="-128"/>
                <a:ea typeface="HGP教科書体" panose="02020600000000000000" pitchFamily="18" charset="-128"/>
              </a:rPr>
              <a:t>〉</a:t>
            </a:r>
            <a:r>
              <a:rPr lang="ja-JP" altLang="en-US" sz="3200" dirty="0" smtClean="0">
                <a:latin typeface="HGP教科書体" panose="02020600000000000000" pitchFamily="18" charset="-128"/>
                <a:ea typeface="HGP教科書体" panose="02020600000000000000" pitchFamily="18" charset="-128"/>
              </a:rPr>
              <a:t>鳴・信・林</a:t>
            </a:r>
            <a:endParaRPr kumimoji="1" lang="ja-JP" altLang="en-US" sz="3200" dirty="0">
              <a:latin typeface="HGP教科書体" panose="02020600000000000000" pitchFamily="18" charset="-128"/>
              <a:ea typeface="HGP教科書体" panose="02020600000000000000" pitchFamily="18" charset="-128"/>
            </a:endParaRPr>
          </a:p>
        </p:txBody>
      </p:sp>
      <p:sp>
        <p:nvSpPr>
          <p:cNvPr id="12" name="テキスト ボックス 11"/>
          <p:cNvSpPr txBox="1"/>
          <p:nvPr/>
        </p:nvSpPr>
        <p:spPr>
          <a:xfrm>
            <a:off x="4463964" y="227963"/>
            <a:ext cx="1015663" cy="4741817"/>
          </a:xfrm>
          <a:prstGeom prst="rect">
            <a:avLst/>
          </a:prstGeom>
          <a:noFill/>
        </p:spPr>
        <p:txBody>
          <a:bodyPr vert="eaVert" wrap="square" rtlCol="0">
            <a:spAutoFit/>
          </a:bodyPr>
          <a:lstStyle/>
          <a:p>
            <a:endParaRPr kumimoji="1" lang="en-US" altLang="ja-JP" dirty="0" smtClean="0"/>
          </a:p>
          <a:p>
            <a:endParaRPr kumimoji="1" lang="en-US" altLang="ja-JP" dirty="0" smtClean="0"/>
          </a:p>
          <a:p>
            <a:r>
              <a:rPr kumimoji="1" lang="ja-JP" altLang="en-US" dirty="0" smtClean="0"/>
              <a:t>ノートの続きに、次のように書きましょう。</a:t>
            </a:r>
            <a:endParaRPr kumimoji="1" lang="ja-JP" altLang="en-US" dirty="0"/>
          </a:p>
        </p:txBody>
      </p:sp>
      <p:pic>
        <p:nvPicPr>
          <p:cNvPr id="13" name="図 12"/>
          <p:cNvPicPr>
            <a:picLocks noChangeAspect="1"/>
          </p:cNvPicPr>
          <p:nvPr/>
        </p:nvPicPr>
        <p:blipFill>
          <a:blip r:embed="rId2"/>
          <a:stretch>
            <a:fillRect/>
          </a:stretch>
        </p:blipFill>
        <p:spPr>
          <a:xfrm>
            <a:off x="1355109" y="268830"/>
            <a:ext cx="986579" cy="1076417"/>
          </a:xfrm>
          <a:prstGeom prst="rect">
            <a:avLst/>
          </a:prstGeom>
        </p:spPr>
      </p:pic>
      <p:sp>
        <p:nvSpPr>
          <p:cNvPr id="3" name="テキスト ボックス 2"/>
          <p:cNvSpPr txBox="1"/>
          <p:nvPr/>
        </p:nvSpPr>
        <p:spPr>
          <a:xfrm>
            <a:off x="10762383" y="288102"/>
            <a:ext cx="1046440" cy="5903691"/>
          </a:xfrm>
          <a:prstGeom prst="rect">
            <a:avLst/>
          </a:prstGeom>
          <a:noFill/>
        </p:spPr>
        <p:txBody>
          <a:bodyPr vert="eaVert" wrap="square" rtlCol="0">
            <a:spAutoFit/>
          </a:bodyPr>
          <a:lstStyle/>
          <a:p>
            <a:r>
              <a:rPr kumimoji="1" lang="ja-JP" altLang="en-US" sz="2800" dirty="0" smtClean="0">
                <a:latin typeface="HGP教科書体" panose="02020600000000000000" pitchFamily="18" charset="-128"/>
                <a:ea typeface="HGP教科書体" panose="02020600000000000000" pitchFamily="18" charset="-128"/>
              </a:rPr>
              <a:t>昔の人は、「鳴」という漢字をこうやって作ったそうです。</a:t>
            </a:r>
            <a:endParaRPr kumimoji="1" lang="ja-JP" altLang="en-US" sz="2800" dirty="0">
              <a:latin typeface="HGP教科書体" panose="02020600000000000000" pitchFamily="18" charset="-128"/>
              <a:ea typeface="HGP教科書体" panose="02020600000000000000" pitchFamily="18" charset="-128"/>
            </a:endParaRPr>
          </a:p>
        </p:txBody>
      </p:sp>
      <p:pic>
        <p:nvPicPr>
          <p:cNvPr id="4" name="図 3"/>
          <p:cNvPicPr>
            <a:picLocks noChangeAspect="1"/>
          </p:cNvPicPr>
          <p:nvPr/>
        </p:nvPicPr>
        <p:blipFill>
          <a:blip r:embed="rId3"/>
          <a:stretch>
            <a:fillRect/>
          </a:stretch>
        </p:blipFill>
        <p:spPr>
          <a:xfrm>
            <a:off x="9523140" y="829581"/>
            <a:ext cx="1028700" cy="4276725"/>
          </a:xfrm>
          <a:prstGeom prst="rect">
            <a:avLst/>
          </a:prstGeom>
        </p:spPr>
      </p:pic>
      <p:pic>
        <p:nvPicPr>
          <p:cNvPr id="14" name="図 13"/>
          <p:cNvPicPr>
            <a:picLocks noChangeAspect="1"/>
          </p:cNvPicPr>
          <p:nvPr/>
        </p:nvPicPr>
        <p:blipFill>
          <a:blip r:embed="rId4"/>
          <a:stretch>
            <a:fillRect/>
          </a:stretch>
        </p:blipFill>
        <p:spPr>
          <a:xfrm>
            <a:off x="8288979" y="180166"/>
            <a:ext cx="913334" cy="1111152"/>
          </a:xfrm>
          <a:prstGeom prst="rect">
            <a:avLst/>
          </a:prstGeom>
        </p:spPr>
      </p:pic>
      <p:sp>
        <p:nvSpPr>
          <p:cNvPr id="5" name="テキスト ボックス 4"/>
          <p:cNvSpPr txBox="1"/>
          <p:nvPr/>
        </p:nvSpPr>
        <p:spPr>
          <a:xfrm>
            <a:off x="8416613" y="1410789"/>
            <a:ext cx="923330" cy="4781004"/>
          </a:xfrm>
          <a:prstGeom prst="rect">
            <a:avLst/>
          </a:prstGeom>
          <a:solidFill>
            <a:schemeClr val="accent1">
              <a:lumMod val="20000"/>
              <a:lumOff val="80000"/>
            </a:schemeClr>
          </a:solidFill>
        </p:spPr>
        <p:txBody>
          <a:bodyPr vert="eaVert" wrap="square" rtlCol="0">
            <a:spAutoFit/>
          </a:bodyPr>
          <a:lstStyle/>
          <a:p>
            <a:r>
              <a:rPr kumimoji="1" lang="ja-JP" altLang="en-US" sz="2400" b="1" dirty="0" smtClean="0">
                <a:latin typeface="HGP教科書体" panose="02020600000000000000" pitchFamily="18" charset="-128"/>
                <a:ea typeface="HGP教科書体" panose="02020600000000000000" pitchFamily="18" charset="-128"/>
              </a:rPr>
              <a:t>　どうして「鳥」と「口」で「鳴」としたのでしょうか。説明してみましょう。</a:t>
            </a:r>
            <a:endParaRPr kumimoji="1" lang="ja-JP" altLang="en-US" sz="2400" b="1" dirty="0">
              <a:latin typeface="HGP教科書体" panose="02020600000000000000" pitchFamily="18" charset="-128"/>
              <a:ea typeface="HGP教科書体" panose="02020600000000000000" pitchFamily="18" charset="-128"/>
            </a:endParaRPr>
          </a:p>
        </p:txBody>
      </p:sp>
      <p:sp>
        <p:nvSpPr>
          <p:cNvPr id="10" name="テキスト ボックス 9"/>
          <p:cNvSpPr txBox="1"/>
          <p:nvPr/>
        </p:nvSpPr>
        <p:spPr>
          <a:xfrm>
            <a:off x="7193840" y="227963"/>
            <a:ext cx="738664" cy="5916031"/>
          </a:xfrm>
          <a:prstGeom prst="rect">
            <a:avLst/>
          </a:prstGeom>
          <a:noFill/>
        </p:spPr>
        <p:txBody>
          <a:bodyPr vert="eaVert" wrap="square" rtlCol="0">
            <a:spAutoFit/>
          </a:bodyPr>
          <a:lstStyle/>
          <a:p>
            <a:r>
              <a:rPr kumimoji="1" lang="ja-JP" altLang="en-US" dirty="0" smtClean="0">
                <a:latin typeface="HGP教科書体" panose="02020600000000000000" pitchFamily="18" charset="-128"/>
                <a:ea typeface="HGP教科書体" panose="02020600000000000000" pitchFamily="18" charset="-128"/>
              </a:rPr>
              <a:t>昔の人は、「鳥」と「口」を組み合わせることで、鳥が「鳴く」様子を表したのですね。ということで三つ目は</a:t>
            </a:r>
            <a:r>
              <a:rPr kumimoji="1" lang="ja-JP" altLang="en-US" dirty="0" smtClean="0"/>
              <a:t>、</a:t>
            </a:r>
            <a:endParaRPr kumimoji="1" lang="ja-JP" altLang="en-US" dirty="0"/>
          </a:p>
        </p:txBody>
      </p:sp>
    </p:spTree>
    <p:extLst>
      <p:ext uri="{BB962C8B-B14F-4D97-AF65-F5344CB8AC3E}">
        <p14:creationId xmlns:p14="http://schemas.microsoft.com/office/powerpoint/2010/main" val="18953981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052562" y="222788"/>
            <a:ext cx="2063930" cy="5997121"/>
          </a:xfrm>
          <a:solidFill>
            <a:schemeClr val="accent4">
              <a:lumMod val="20000"/>
              <a:lumOff val="80000"/>
            </a:schemeClr>
          </a:solidFill>
        </p:spPr>
        <p:txBody>
          <a:bodyPr>
            <a:normAutofit/>
          </a:bodyPr>
          <a:lstStyle/>
          <a:p>
            <a:r>
              <a:rPr lang="ja-JP" altLang="en-US" b="1" dirty="0" smtClean="0">
                <a:latin typeface="HGP教科書体" panose="02020600000000000000" pitchFamily="18" charset="-128"/>
                <a:ea typeface="HGP教科書体" panose="02020600000000000000" pitchFamily="18" charset="-128"/>
              </a:rPr>
              <a:t>④</a:t>
            </a:r>
            <a:r>
              <a:rPr lang="ja-JP" altLang="en-US" b="1" dirty="0">
                <a:latin typeface="HGP教科書体" panose="02020600000000000000" pitchFamily="18" charset="-128"/>
                <a:ea typeface="HGP教科書体" panose="02020600000000000000" pitchFamily="18" charset="-128"/>
              </a:rPr>
              <a:t>音</a:t>
            </a:r>
            <a:r>
              <a:rPr lang="ja-JP" altLang="en-US" b="1" dirty="0" smtClean="0">
                <a:latin typeface="HGP教科書体" panose="02020600000000000000" pitchFamily="18" charset="-128"/>
                <a:ea typeface="HGP教科書体" panose="02020600000000000000" pitchFamily="18" charset="-128"/>
              </a:rPr>
              <a:t>を表す部分と、</a:t>
            </a:r>
            <a:r>
              <a:rPr lang="ja-JP" altLang="en-US" b="1" dirty="0">
                <a:latin typeface="HGP教科書体" panose="02020600000000000000" pitchFamily="18" charset="-128"/>
                <a:ea typeface="HGP教科書体" panose="02020600000000000000" pitchFamily="18" charset="-128"/>
              </a:rPr>
              <a:t>意味</a:t>
            </a:r>
            <a:r>
              <a:rPr lang="ja-JP" altLang="en-US" b="1" dirty="0" smtClean="0">
                <a:latin typeface="HGP教科書体" panose="02020600000000000000" pitchFamily="18" charset="-128"/>
                <a:ea typeface="HGP教科書体" panose="02020600000000000000" pitchFamily="18" charset="-128"/>
              </a:rPr>
              <a:t>を表す部分を組み合わせたもの。</a:t>
            </a:r>
            <a:endParaRPr kumimoji="1" lang="ja-JP" altLang="en-US" b="1" dirty="0">
              <a:latin typeface="HGP教科書体" panose="02020600000000000000" pitchFamily="18" charset="-128"/>
              <a:ea typeface="HGP教科書体" panose="02020600000000000000" pitchFamily="18" charset="-128"/>
            </a:endParaRPr>
          </a:p>
        </p:txBody>
      </p:sp>
      <p:sp>
        <p:nvSpPr>
          <p:cNvPr id="9" name="正方形/長方形 8"/>
          <p:cNvSpPr/>
          <p:nvPr/>
        </p:nvSpPr>
        <p:spPr>
          <a:xfrm>
            <a:off x="169817" y="222788"/>
            <a:ext cx="1925016" cy="6126479"/>
          </a:xfrm>
          <a:prstGeom prst="rect">
            <a:avLst/>
          </a:prstGeom>
          <a:noFill/>
          <a:ln w="28575">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89106" y="241746"/>
            <a:ext cx="1661993" cy="6088562"/>
          </a:xfrm>
          <a:prstGeom prst="rect">
            <a:avLst/>
          </a:prstGeom>
          <a:noFill/>
        </p:spPr>
        <p:txBody>
          <a:bodyPr vert="eaVert" wrap="square" rtlCol="0">
            <a:spAutoFit/>
          </a:bodyPr>
          <a:lstStyle/>
          <a:p>
            <a:r>
              <a:rPr lang="ja-JP" altLang="en-US" sz="3200" dirty="0" smtClean="0">
                <a:latin typeface="HGP教科書体" panose="02020600000000000000" pitchFamily="18" charset="-128"/>
                <a:ea typeface="HGP教科書体" panose="02020600000000000000" pitchFamily="18" charset="-128"/>
              </a:rPr>
              <a:t>④音を表す部分と、意味を表す部分を組み合わせたもの</a:t>
            </a:r>
            <a:r>
              <a:rPr kumimoji="1" lang="ja-JP" altLang="en-US" sz="3200" dirty="0" smtClean="0">
                <a:latin typeface="HGP教科書体" panose="02020600000000000000" pitchFamily="18" charset="-128"/>
                <a:ea typeface="HGP教科書体" panose="02020600000000000000" pitchFamily="18" charset="-128"/>
              </a:rPr>
              <a:t>。</a:t>
            </a:r>
            <a:endParaRPr kumimoji="1" lang="en-US" altLang="ja-JP" sz="3200" dirty="0" smtClean="0">
              <a:latin typeface="HGP教科書体" panose="02020600000000000000" pitchFamily="18" charset="-128"/>
              <a:ea typeface="HGP教科書体" panose="02020600000000000000" pitchFamily="18" charset="-128"/>
            </a:endParaRPr>
          </a:p>
          <a:p>
            <a:r>
              <a:rPr lang="en-US" altLang="ja-JP" sz="3200" dirty="0" smtClean="0">
                <a:latin typeface="HGP教科書体" panose="02020600000000000000" pitchFamily="18" charset="-128"/>
                <a:ea typeface="HGP教科書体" panose="02020600000000000000" pitchFamily="18" charset="-128"/>
              </a:rPr>
              <a:t>〈</a:t>
            </a:r>
            <a:r>
              <a:rPr lang="ja-JP" altLang="en-US" sz="3200" dirty="0" smtClean="0">
                <a:latin typeface="HGP教科書体" panose="02020600000000000000" pitchFamily="18" charset="-128"/>
                <a:ea typeface="HGP教科書体" panose="02020600000000000000" pitchFamily="18" charset="-128"/>
              </a:rPr>
              <a:t>例</a:t>
            </a:r>
            <a:r>
              <a:rPr lang="en-US" altLang="ja-JP" sz="3200" dirty="0" smtClean="0">
                <a:latin typeface="HGP教科書体" panose="02020600000000000000" pitchFamily="18" charset="-128"/>
                <a:ea typeface="HGP教科書体" panose="02020600000000000000" pitchFamily="18" charset="-128"/>
              </a:rPr>
              <a:t>〉</a:t>
            </a:r>
            <a:r>
              <a:rPr lang="ja-JP" altLang="en-US" sz="3200" dirty="0" smtClean="0">
                <a:latin typeface="HGP教科書体" panose="02020600000000000000" pitchFamily="18" charset="-128"/>
                <a:ea typeface="HGP教科書体" panose="02020600000000000000" pitchFamily="18" charset="-128"/>
              </a:rPr>
              <a:t>草・持</a:t>
            </a:r>
            <a:endParaRPr kumimoji="1" lang="ja-JP" altLang="en-US" sz="3200" dirty="0">
              <a:latin typeface="HGP教科書体" panose="02020600000000000000" pitchFamily="18" charset="-128"/>
              <a:ea typeface="HGP教科書体" panose="02020600000000000000" pitchFamily="18" charset="-128"/>
            </a:endParaRPr>
          </a:p>
        </p:txBody>
      </p:sp>
      <p:sp>
        <p:nvSpPr>
          <p:cNvPr id="12" name="テキスト ボックス 11"/>
          <p:cNvSpPr txBox="1"/>
          <p:nvPr/>
        </p:nvSpPr>
        <p:spPr>
          <a:xfrm>
            <a:off x="2091343" y="143691"/>
            <a:ext cx="461665" cy="4741817"/>
          </a:xfrm>
          <a:prstGeom prst="rect">
            <a:avLst/>
          </a:prstGeom>
          <a:noFill/>
        </p:spPr>
        <p:txBody>
          <a:bodyPr vert="eaVert" wrap="square" rtlCol="0">
            <a:spAutoFit/>
          </a:bodyPr>
          <a:lstStyle/>
          <a:p>
            <a:r>
              <a:rPr kumimoji="1" lang="ja-JP" altLang="en-US" dirty="0" smtClean="0"/>
              <a:t>ノートの続きに、次のように書きましょう。</a:t>
            </a:r>
            <a:endParaRPr kumimoji="1" lang="ja-JP" altLang="en-US" dirty="0"/>
          </a:p>
        </p:txBody>
      </p:sp>
      <p:sp>
        <p:nvSpPr>
          <p:cNvPr id="3" name="テキスト ボックス 2"/>
          <p:cNvSpPr txBox="1"/>
          <p:nvPr/>
        </p:nvSpPr>
        <p:spPr>
          <a:xfrm>
            <a:off x="11372391" y="143690"/>
            <a:ext cx="553998" cy="4829531"/>
          </a:xfrm>
          <a:prstGeom prst="rect">
            <a:avLst/>
          </a:prstGeom>
          <a:noFill/>
        </p:spPr>
        <p:txBody>
          <a:bodyPr vert="eaVert" wrap="square" rtlCol="0">
            <a:spAutoFit/>
          </a:bodyPr>
          <a:lstStyle/>
          <a:p>
            <a:r>
              <a:rPr lang="ja-JP" altLang="en-US" sz="2400" dirty="0" smtClean="0">
                <a:latin typeface="HGP教科書体" panose="02020600000000000000" pitchFamily="18" charset="-128"/>
                <a:ea typeface="HGP教科書体" panose="02020600000000000000" pitchFamily="18" charset="-128"/>
              </a:rPr>
              <a:t>四つ目の漢字の成り立ちです。</a:t>
            </a:r>
            <a:endParaRPr kumimoji="1" lang="ja-JP" altLang="en-US" sz="2400" dirty="0">
              <a:latin typeface="HGP教科書体" panose="02020600000000000000" pitchFamily="18" charset="-128"/>
              <a:ea typeface="HGP教科書体" panose="02020600000000000000" pitchFamily="18" charset="-128"/>
            </a:endParaRPr>
          </a:p>
        </p:txBody>
      </p:sp>
      <p:pic>
        <p:nvPicPr>
          <p:cNvPr id="4" name="図 3"/>
          <p:cNvPicPr>
            <a:picLocks noChangeAspect="1"/>
          </p:cNvPicPr>
          <p:nvPr/>
        </p:nvPicPr>
        <p:blipFill>
          <a:blip r:embed="rId2"/>
          <a:stretch>
            <a:fillRect/>
          </a:stretch>
        </p:blipFill>
        <p:spPr>
          <a:xfrm>
            <a:off x="6296297" y="241746"/>
            <a:ext cx="1884453" cy="4460883"/>
          </a:xfrm>
          <a:prstGeom prst="rect">
            <a:avLst/>
          </a:prstGeom>
        </p:spPr>
      </p:pic>
      <p:sp>
        <p:nvSpPr>
          <p:cNvPr id="5" name="角丸四角形吹き出し 4"/>
          <p:cNvSpPr/>
          <p:nvPr/>
        </p:nvSpPr>
        <p:spPr>
          <a:xfrm>
            <a:off x="7554351" y="4297680"/>
            <a:ext cx="991186" cy="1568548"/>
          </a:xfrm>
          <a:prstGeom prst="wedgeRoundRectCallout">
            <a:avLst>
              <a:gd name="adj1" fmla="val -45457"/>
              <a:gd name="adj2" fmla="val -67291"/>
              <a:gd name="adj3" fmla="val 1666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4000" b="1" dirty="0" smtClean="0"/>
              <a:t>ソウ</a:t>
            </a:r>
            <a:endParaRPr kumimoji="1" lang="ja-JP" altLang="en-US" sz="4000" b="1" dirty="0"/>
          </a:p>
        </p:txBody>
      </p:sp>
      <p:sp>
        <p:nvSpPr>
          <p:cNvPr id="14" name="角丸四角形吹き出し 13"/>
          <p:cNvSpPr/>
          <p:nvPr/>
        </p:nvSpPr>
        <p:spPr>
          <a:xfrm>
            <a:off x="6198378" y="4651361"/>
            <a:ext cx="991186" cy="1904184"/>
          </a:xfrm>
          <a:prstGeom prst="wedgeRoundRectCallout">
            <a:avLst>
              <a:gd name="adj1" fmla="val -4298"/>
              <a:gd name="adj2" fmla="val -66604"/>
              <a:gd name="adj3" fmla="val 16667"/>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t" anchorCtr="0"/>
          <a:lstStyle/>
          <a:p>
            <a:r>
              <a:rPr lang="ja-JP" altLang="en-US" sz="2000" b="1" dirty="0"/>
              <a:t>草</a:t>
            </a:r>
            <a:r>
              <a:rPr lang="ja-JP" altLang="en-US" sz="2000" b="1" dirty="0" smtClean="0"/>
              <a:t>が並んで生えている様子</a:t>
            </a:r>
            <a:endParaRPr kumimoji="1" lang="ja-JP" altLang="en-US" sz="2000" b="1" dirty="0"/>
          </a:p>
        </p:txBody>
      </p:sp>
      <p:pic>
        <p:nvPicPr>
          <p:cNvPr id="7" name="図 6"/>
          <p:cNvPicPr>
            <a:picLocks noChangeAspect="1"/>
          </p:cNvPicPr>
          <p:nvPr/>
        </p:nvPicPr>
        <p:blipFill>
          <a:blip r:embed="rId3"/>
          <a:stretch>
            <a:fillRect/>
          </a:stretch>
        </p:blipFill>
        <p:spPr>
          <a:xfrm>
            <a:off x="3603674" y="0"/>
            <a:ext cx="1463412" cy="4973222"/>
          </a:xfrm>
          <a:prstGeom prst="rect">
            <a:avLst/>
          </a:prstGeom>
        </p:spPr>
      </p:pic>
      <p:sp>
        <p:nvSpPr>
          <p:cNvPr id="15" name="角丸四角形吹き出し 14"/>
          <p:cNvSpPr/>
          <p:nvPr/>
        </p:nvSpPr>
        <p:spPr>
          <a:xfrm flipH="1">
            <a:off x="4500373" y="4297681"/>
            <a:ext cx="931499" cy="1568548"/>
          </a:xfrm>
          <a:prstGeom prst="wedgeRoundRectCallout">
            <a:avLst>
              <a:gd name="adj1" fmla="val 32659"/>
              <a:gd name="adj2" fmla="val -66306"/>
              <a:gd name="adj3" fmla="val 1666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4000" b="1" dirty="0"/>
              <a:t>ジ</a:t>
            </a:r>
            <a:endParaRPr kumimoji="1" lang="ja-JP" altLang="en-US" sz="4000" b="1" dirty="0"/>
          </a:p>
        </p:txBody>
      </p:sp>
      <p:sp>
        <p:nvSpPr>
          <p:cNvPr id="16" name="角丸四角形吹き出し 15"/>
          <p:cNvSpPr/>
          <p:nvPr/>
        </p:nvSpPr>
        <p:spPr>
          <a:xfrm>
            <a:off x="3209153" y="4454260"/>
            <a:ext cx="991186" cy="1765649"/>
          </a:xfrm>
          <a:prstGeom prst="wedgeRoundRectCallout">
            <a:avLst>
              <a:gd name="adj1" fmla="val 16991"/>
              <a:gd name="adj2" fmla="val -62171"/>
              <a:gd name="adj3" fmla="val 16667"/>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t" anchorCtr="0"/>
          <a:lstStyle/>
          <a:p>
            <a:r>
              <a:rPr lang="ja-JP" altLang="en-US" sz="2000" b="1" dirty="0" smtClean="0"/>
              <a:t>「手」を表した漢字</a:t>
            </a:r>
            <a:endParaRPr kumimoji="1" lang="ja-JP" altLang="en-US" sz="2000" b="1" dirty="0"/>
          </a:p>
        </p:txBody>
      </p:sp>
      <p:sp>
        <p:nvSpPr>
          <p:cNvPr id="17" name="テキスト ボックス 16"/>
          <p:cNvSpPr txBox="1"/>
          <p:nvPr/>
        </p:nvSpPr>
        <p:spPr>
          <a:xfrm>
            <a:off x="2865010" y="222788"/>
            <a:ext cx="738664" cy="3814640"/>
          </a:xfrm>
          <a:prstGeom prst="rect">
            <a:avLst/>
          </a:prstGeom>
          <a:solidFill>
            <a:srgbClr val="FFCCFF"/>
          </a:solidFill>
        </p:spPr>
        <p:txBody>
          <a:bodyPr vert="eaVert" wrap="square" rtlCol="0">
            <a:spAutoFit/>
          </a:bodyPr>
          <a:lstStyle/>
          <a:p>
            <a:r>
              <a:rPr kumimoji="1" lang="ja-JP" altLang="en-US" b="1" dirty="0" smtClean="0">
                <a:latin typeface="HGP教科書体" panose="02020600000000000000" pitchFamily="18" charset="-128"/>
                <a:ea typeface="HGP教科書体" panose="02020600000000000000" pitchFamily="18" charset="-128"/>
              </a:rPr>
              <a:t>この組み合わせでてできた漢字が、</a:t>
            </a:r>
            <a:endParaRPr kumimoji="1" lang="en-US" altLang="ja-JP" b="1" dirty="0" smtClean="0">
              <a:latin typeface="HGP教科書体" panose="02020600000000000000" pitchFamily="18" charset="-128"/>
              <a:ea typeface="HGP教科書体" panose="02020600000000000000" pitchFamily="18" charset="-128"/>
            </a:endParaRPr>
          </a:p>
          <a:p>
            <a:r>
              <a:rPr lang="ja-JP" altLang="en-US" b="1" dirty="0" smtClean="0">
                <a:latin typeface="HGP教科書体" panose="02020600000000000000" pitchFamily="18" charset="-128"/>
                <a:ea typeface="HGP教科書体" panose="02020600000000000000" pitchFamily="18" charset="-128"/>
              </a:rPr>
              <a:t>いちばんたくさんあります。</a:t>
            </a:r>
            <a:endParaRPr kumimoji="1" lang="ja-JP" altLang="en-US" b="1" dirty="0">
              <a:latin typeface="HGP教科書体" panose="02020600000000000000" pitchFamily="18" charset="-128"/>
              <a:ea typeface="HGP教科書体" panose="02020600000000000000" pitchFamily="18" charset="-128"/>
            </a:endParaRPr>
          </a:p>
        </p:txBody>
      </p:sp>
    </p:spTree>
    <p:extLst>
      <p:ext uri="{BB962C8B-B14F-4D97-AF65-F5344CB8AC3E}">
        <p14:creationId xmlns:p14="http://schemas.microsoft.com/office/powerpoint/2010/main" val="39535392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5220882" y="222787"/>
            <a:ext cx="3642278" cy="6126479"/>
          </a:xfrm>
          <a:prstGeom prst="rect">
            <a:avLst/>
          </a:prstGeom>
          <a:noFill/>
          <a:ln w="28575">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6023478" y="299712"/>
            <a:ext cx="2646878" cy="6088562"/>
          </a:xfrm>
          <a:prstGeom prst="rect">
            <a:avLst/>
          </a:prstGeom>
          <a:noFill/>
        </p:spPr>
        <p:txBody>
          <a:bodyPr vert="eaVert" wrap="square" rtlCol="0">
            <a:spAutoFit/>
          </a:bodyPr>
          <a:lstStyle/>
          <a:p>
            <a:r>
              <a:rPr kumimoji="1" lang="ja-JP" altLang="en-US" sz="3200" b="1" dirty="0" smtClean="0">
                <a:latin typeface="HGP教科書体" panose="02020600000000000000" pitchFamily="18" charset="-128"/>
                <a:ea typeface="HGP教科書体" panose="02020600000000000000" pitchFamily="18" charset="-128"/>
              </a:rPr>
              <a:t>ふり返り</a:t>
            </a:r>
            <a:endParaRPr kumimoji="1" lang="en-US" altLang="ja-JP" sz="3200" b="1" dirty="0" smtClean="0">
              <a:latin typeface="HGP教科書体" panose="02020600000000000000" pitchFamily="18" charset="-128"/>
              <a:ea typeface="HGP教科書体" panose="02020600000000000000" pitchFamily="18" charset="-128"/>
            </a:endParaRPr>
          </a:p>
          <a:p>
            <a:r>
              <a:rPr lang="ja-JP" altLang="en-US" sz="3200" b="1" dirty="0" smtClean="0">
                <a:latin typeface="HGP教科書体" panose="02020600000000000000" pitchFamily="18" charset="-128"/>
                <a:ea typeface="HGP教科書体" panose="02020600000000000000" pitchFamily="18" charset="-128"/>
              </a:rPr>
              <a:t>・初めて知ったこと、もう少し調べてみたいこと、昔の人がどのように漢字を作ったのかを知って感じたことについて自分の考えを書きます。</a:t>
            </a:r>
            <a:endParaRPr lang="en-US" altLang="ja-JP" sz="3200" b="1" dirty="0" smtClean="0">
              <a:latin typeface="HGP教科書体" panose="02020600000000000000" pitchFamily="18" charset="-128"/>
              <a:ea typeface="HGP教科書体" panose="02020600000000000000" pitchFamily="18" charset="-128"/>
            </a:endParaRPr>
          </a:p>
        </p:txBody>
      </p:sp>
      <p:sp>
        <p:nvSpPr>
          <p:cNvPr id="12" name="テキスト ボックス 11"/>
          <p:cNvSpPr txBox="1"/>
          <p:nvPr/>
        </p:nvSpPr>
        <p:spPr>
          <a:xfrm>
            <a:off x="10650641" y="241746"/>
            <a:ext cx="553998" cy="6107520"/>
          </a:xfrm>
          <a:prstGeom prst="rect">
            <a:avLst/>
          </a:prstGeom>
          <a:noFill/>
        </p:spPr>
        <p:txBody>
          <a:bodyPr vert="eaVert" wrap="square" rtlCol="0">
            <a:spAutoFit/>
          </a:bodyPr>
          <a:lstStyle/>
          <a:p>
            <a:r>
              <a:rPr kumimoji="1" lang="ja-JP" altLang="en-US" sz="2400" dirty="0" smtClean="0">
                <a:latin typeface="HGP教科書体" panose="02020600000000000000" pitchFamily="18" charset="-128"/>
                <a:ea typeface="HGP教科書体" panose="02020600000000000000" pitchFamily="18" charset="-128"/>
              </a:rPr>
              <a:t>ノートの続きに、次のことを書きましょう。</a:t>
            </a:r>
            <a:endParaRPr kumimoji="1" lang="ja-JP" altLang="en-US" sz="2400" dirty="0">
              <a:latin typeface="HGP教科書体" panose="02020600000000000000" pitchFamily="18" charset="-128"/>
              <a:ea typeface="HGP教科書体" panose="02020600000000000000" pitchFamily="18" charset="-128"/>
            </a:endParaRPr>
          </a:p>
        </p:txBody>
      </p:sp>
      <p:pic>
        <p:nvPicPr>
          <p:cNvPr id="18" name="図 17"/>
          <p:cNvPicPr>
            <a:picLocks noChangeAspect="1"/>
          </p:cNvPicPr>
          <p:nvPr/>
        </p:nvPicPr>
        <p:blipFill>
          <a:blip r:embed="rId2"/>
          <a:stretch>
            <a:fillRect/>
          </a:stretch>
        </p:blipFill>
        <p:spPr>
          <a:xfrm>
            <a:off x="4051247" y="4857291"/>
            <a:ext cx="913334" cy="1111152"/>
          </a:xfrm>
          <a:prstGeom prst="rect">
            <a:avLst/>
          </a:prstGeom>
        </p:spPr>
      </p:pic>
      <p:pic>
        <p:nvPicPr>
          <p:cNvPr id="19" name="図 18"/>
          <p:cNvPicPr>
            <a:picLocks noChangeAspect="1"/>
          </p:cNvPicPr>
          <p:nvPr/>
        </p:nvPicPr>
        <p:blipFill>
          <a:blip r:embed="rId3"/>
          <a:stretch>
            <a:fillRect/>
          </a:stretch>
        </p:blipFill>
        <p:spPr>
          <a:xfrm>
            <a:off x="9186781" y="4863553"/>
            <a:ext cx="986579" cy="1076417"/>
          </a:xfrm>
          <a:prstGeom prst="rect">
            <a:avLst/>
          </a:prstGeom>
        </p:spPr>
      </p:pic>
      <p:sp>
        <p:nvSpPr>
          <p:cNvPr id="8" name="テキスト ボックス 7"/>
          <p:cNvSpPr txBox="1"/>
          <p:nvPr/>
        </p:nvSpPr>
        <p:spPr>
          <a:xfrm>
            <a:off x="1822800" y="445126"/>
            <a:ext cx="1661993" cy="5943148"/>
          </a:xfrm>
          <a:prstGeom prst="rect">
            <a:avLst/>
          </a:prstGeom>
          <a:noFill/>
        </p:spPr>
        <p:txBody>
          <a:bodyPr vert="eaVert" wrap="square" rtlCol="0">
            <a:spAutoFit/>
          </a:bodyPr>
          <a:lstStyle/>
          <a:p>
            <a:r>
              <a:rPr kumimoji="1" lang="ja-JP" altLang="en-US" sz="3200" dirty="0" smtClean="0">
                <a:latin typeface="HGP教科書体" panose="02020600000000000000" pitchFamily="18" charset="-128"/>
                <a:ea typeface="HGP教科書体" panose="02020600000000000000" pitchFamily="18" charset="-128"/>
              </a:rPr>
              <a:t>＊ふり返りを書いたら、ワークシートにもどりましょう。練習問題があります。</a:t>
            </a:r>
            <a:endParaRPr kumimoji="1" lang="ja-JP" altLang="en-US" sz="3200" dirty="0">
              <a:latin typeface="HGP教科書体" panose="02020600000000000000" pitchFamily="18" charset="-128"/>
              <a:ea typeface="HGP教科書体" panose="02020600000000000000" pitchFamily="18" charset="-128"/>
            </a:endParaRPr>
          </a:p>
        </p:txBody>
      </p:sp>
    </p:spTree>
    <p:extLst>
      <p:ext uri="{BB962C8B-B14F-4D97-AF65-F5344CB8AC3E}">
        <p14:creationId xmlns:p14="http://schemas.microsoft.com/office/powerpoint/2010/main" val="3703620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400</Words>
  <Application>Microsoft Office PowerPoint</Application>
  <PresentationFormat>ワイド画面</PresentationFormat>
  <Paragraphs>63</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HGP教科書体</vt:lpstr>
      <vt:lpstr>HGS教科書体</vt:lpstr>
      <vt:lpstr>ＭＳ 明朝</vt:lpstr>
      <vt:lpstr>游ゴシック</vt:lpstr>
      <vt:lpstr>游ゴシック Light</vt:lpstr>
      <vt:lpstr>Arial</vt:lpstr>
      <vt:lpstr>Office テーマ</vt:lpstr>
      <vt:lpstr>PowerPoint プレゼンテーション</vt:lpstr>
      <vt:lpstr>クイズです！</vt:lpstr>
      <vt:lpstr>正解は、</vt:lpstr>
      <vt:lpstr>①目に見える物の形を、具体的にえがいたもの。</vt:lpstr>
      <vt:lpstr>②目に見えない事がらを、印や記号を使って表したもの。</vt:lpstr>
      <vt:lpstr>③漢字の意味を組み合わせたもの。</vt:lpstr>
      <vt:lpstr>④音を表す部分と、意味を表す部分を組み合わせたもの。</vt:lpstr>
      <vt:lpstr>PowerPoint プレゼンテーション</vt:lpstr>
    </vt:vector>
  </TitlesOfParts>
  <Company>町田市教育委員会</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157-t19</dc:creator>
  <cp:lastModifiedBy>157-t19</cp:lastModifiedBy>
  <cp:revision>104</cp:revision>
  <cp:lastPrinted>2020-05-11T02:14:48Z</cp:lastPrinted>
  <dcterms:created xsi:type="dcterms:W3CDTF">2020-05-08T04:01:04Z</dcterms:created>
  <dcterms:modified xsi:type="dcterms:W3CDTF">2020-05-14T04:55:27Z</dcterms:modified>
</cp:coreProperties>
</file>