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66" r:id="rId4"/>
    <p:sldId id="268" r:id="rId5"/>
    <p:sldId id="261" r:id="rId6"/>
    <p:sldId id="269" r:id="rId7"/>
    <p:sldId id="271" r:id="rId8"/>
    <p:sldId id="270" r:id="rId9"/>
    <p:sldId id="264" r:id="rId10"/>
    <p:sldId id="265" r:id="rId11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19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838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21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64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1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30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67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19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27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63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50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5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31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7BA7F-2A87-4143-AB6D-D71BD413762C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9B48-49F5-4B51-AFE8-2D86CFB66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4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4175" y="391024"/>
            <a:ext cx="10461171" cy="611541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五月二十七日（水）一時間目</a:t>
            </a:r>
            <a:endParaRPr kumimoji="1" lang="en-US" altLang="ja-JP" sz="3600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sz="3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4800" b="1" dirty="0" smtClean="0">
                <a:solidFill>
                  <a:srgbClr val="0033CC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国語</a:t>
            </a:r>
            <a:endParaRPr kumimoji="1" lang="en-US" altLang="ja-JP" sz="4800" b="1" dirty="0" smtClean="0">
              <a:solidFill>
                <a:srgbClr val="0033CC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kumimoji="1" lang="ja-JP" altLang="en-US" sz="4800" b="1" dirty="0" smtClean="0">
                <a:solidFill>
                  <a:srgbClr val="0033CC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「和語・漢語・外来語」</a:t>
            </a:r>
            <a:endParaRPr kumimoji="1" lang="en-US" altLang="ja-JP" sz="4800" b="1" dirty="0" smtClean="0">
              <a:solidFill>
                <a:srgbClr val="0033CC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endParaRPr kumimoji="1" lang="en-US" altLang="ja-JP" sz="4800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＊スライドを一枚ずつ見ていきましょう。全部で十枚あります。</a:t>
            </a:r>
            <a:endParaRPr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endParaRPr kumimoji="1"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＊点線の四角でかこってあるところは</a:t>
            </a:r>
            <a:endParaRPr kumimoji="1"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kumimoji="1"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ノートに書くところです。</a:t>
            </a:r>
            <a:endParaRPr kumimoji="1" lang="ja-JP" altLang="en-US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55" y="405675"/>
            <a:ext cx="888509" cy="10809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108" y="365125"/>
            <a:ext cx="960134" cy="112150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470235" y="1486626"/>
            <a:ext cx="1046440" cy="48724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＊このイラストがあるところは、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自分の考えをもつところ</a:t>
            </a:r>
            <a:r>
              <a:rPr kumimoji="1" lang="ja-JP" altLang="en-US" sz="28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です。</a:t>
            </a:r>
            <a:endParaRPr kumimoji="1" lang="ja-JP" altLang="en-US" sz="2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16583" y="365125"/>
            <a:ext cx="1214735" cy="6167212"/>
          </a:xfrm>
          <a:prstGeom prst="rect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509" y="244702"/>
            <a:ext cx="1343785" cy="124192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225723" y="1486626"/>
            <a:ext cx="1908215" cy="4872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＊このイラストがあるところは、　　　　　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説明をしているところ</a:t>
            </a:r>
            <a:r>
              <a:rPr kumimoji="1" lang="ja-JP" altLang="en-US" sz="28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です。</a:t>
            </a:r>
            <a:endParaRPr kumimoji="1" lang="en-US" altLang="ja-JP" sz="2800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＊五か所</a:t>
            </a:r>
            <a:r>
              <a:rPr kumimoji="1" lang="ja-JP" altLang="en-US" sz="28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あります。声に出して読みましょう。</a:t>
            </a:r>
            <a:endParaRPr kumimoji="1" lang="ja-JP" altLang="en-US" sz="28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220882" y="222787"/>
            <a:ext cx="3642278" cy="6126479"/>
          </a:xfrm>
          <a:prstGeom prst="rect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86584" y="222787"/>
            <a:ext cx="2646878" cy="60885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ふり返り</a:t>
            </a:r>
            <a:endParaRPr kumimoji="1" lang="en-US" altLang="ja-JP" sz="32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・初めて知ったこと、もう少し調べてみたいこと、身</a:t>
            </a:r>
            <a:r>
              <a:rPr lang="ja-JP" altLang="en-US" sz="3200" b="1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の回りで見つけた和語</a:t>
            </a:r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・漢語・外来語についてなど、自分の考えを書きます。</a:t>
            </a:r>
            <a:endParaRPr lang="en-US" altLang="ja-JP" sz="32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50641" y="241746"/>
            <a:ext cx="553998" cy="6107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ノートの続きに、次のことを書きましょう。</a:t>
            </a:r>
            <a:endParaRPr kumimoji="1" lang="ja-JP" altLang="en-US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247" y="4857291"/>
            <a:ext cx="913334" cy="111115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6781" y="4863553"/>
            <a:ext cx="986579" cy="107641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646256" y="117566"/>
            <a:ext cx="1169551" cy="6374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＊ふり返りを書いたら、ワークシート</a:t>
            </a:r>
            <a:endParaRPr kumimoji="1" lang="en-US" altLang="ja-JP" sz="3200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32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</a:t>
            </a:r>
            <a:r>
              <a:rPr kumimoji="1" lang="ja-JP" altLang="en-US" sz="32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にもどりましょう。</a:t>
            </a:r>
            <a:endParaRPr kumimoji="1" lang="ja-JP" altLang="en-US" sz="32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6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32273" y="463937"/>
            <a:ext cx="1439091" cy="581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①と②</a:t>
            </a:r>
            <a:r>
              <a:rPr kumimoji="1" lang="ja-JP" altLang="en-US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の文章を音読しましょう。</a:t>
            </a:r>
            <a:endParaRPr kumimoji="1" lang="ja-JP" altLang="en-US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150" y="463937"/>
            <a:ext cx="5963358" cy="586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32273" y="463937"/>
            <a:ext cx="1439091" cy="581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①と②</a:t>
            </a:r>
            <a:r>
              <a:rPr kumimoji="1" lang="ja-JP" altLang="en-US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の文章を比べましょう。</a:t>
            </a:r>
            <a:endParaRPr kumimoji="1" lang="ja-JP" altLang="en-US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l="68782"/>
          <a:stretch/>
        </p:blipFill>
        <p:spPr>
          <a:xfrm>
            <a:off x="7524204" y="0"/>
            <a:ext cx="2097109" cy="660531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/>
          <a:srcRect l="50085" r="31306"/>
          <a:stretch/>
        </p:blipFill>
        <p:spPr>
          <a:xfrm>
            <a:off x="4741815" y="0"/>
            <a:ext cx="1273795" cy="6730673"/>
          </a:xfrm>
          <a:prstGeom prst="rect">
            <a:avLst/>
          </a:prstGeom>
        </p:spPr>
      </p:pic>
      <p:sp>
        <p:nvSpPr>
          <p:cNvPr id="4" name="左右矢印 3"/>
          <p:cNvSpPr/>
          <p:nvPr/>
        </p:nvSpPr>
        <p:spPr>
          <a:xfrm>
            <a:off x="6015610" y="2299063"/>
            <a:ext cx="1678413" cy="67926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比べる</a:t>
            </a:r>
            <a:endParaRPr kumimoji="1" lang="ja-JP" altLang="en-US" sz="2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55229" y="181383"/>
            <a:ext cx="553998" cy="65492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比べて気がついたことを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ノートに書きます。</a:t>
            </a:r>
            <a:endParaRPr kumimoji="1"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021" y="3468393"/>
            <a:ext cx="888509" cy="108095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10" y="4897937"/>
            <a:ext cx="960134" cy="112150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16008" y="339634"/>
            <a:ext cx="2954655" cy="6126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一行目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日づけ・「和語・漢語・外来語」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二行目　和語・漢語・外来語について知ろう。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三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行目　①と②の文章を比べて気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がついた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ことを書く。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</a:t>
            </a:r>
            <a:r>
              <a:rPr lang="ja-JP" altLang="en-US" sz="20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（比べるポイント）</a:t>
            </a:r>
            <a:endParaRPr lang="en-US" altLang="ja-JP" sz="2000" b="1" dirty="0" smtClean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・どこが同じでどこがちがうかな。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・伝えている情報の内容や、使われている言葉　　　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に注目して比べましょう。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・２つの文章を読んで比べた時、どんな感じが　　　　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しましたか。（文章から受け取る印象。）</a:t>
            </a:r>
            <a:endParaRPr lang="en-US" altLang="ja-JP" sz="2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65761" y="181382"/>
            <a:ext cx="3389468" cy="6423935"/>
          </a:xfrm>
          <a:prstGeom prst="rect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8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32273" y="463937"/>
            <a:ext cx="1439091" cy="5811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比</a:t>
            </a:r>
            <a:r>
              <a:rPr lang="ja-JP" altLang="en-US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べてみると・・・</a:t>
            </a:r>
            <a:endParaRPr kumimoji="1" lang="ja-JP" altLang="en-US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l="68782"/>
          <a:stretch/>
        </p:blipFill>
        <p:spPr>
          <a:xfrm>
            <a:off x="7524204" y="0"/>
            <a:ext cx="2097109" cy="660531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/>
          <a:srcRect l="50085" r="31306"/>
          <a:stretch/>
        </p:blipFill>
        <p:spPr>
          <a:xfrm>
            <a:off x="4741815" y="0"/>
            <a:ext cx="1273795" cy="6730673"/>
          </a:xfrm>
          <a:prstGeom prst="rect">
            <a:avLst/>
          </a:prstGeom>
        </p:spPr>
      </p:pic>
      <p:sp>
        <p:nvSpPr>
          <p:cNvPr id="4" name="左右矢印 3"/>
          <p:cNvSpPr/>
          <p:nvPr/>
        </p:nvSpPr>
        <p:spPr>
          <a:xfrm>
            <a:off x="6015610" y="2299063"/>
            <a:ext cx="1678413" cy="67926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比べる</a:t>
            </a:r>
            <a:endParaRPr kumimoji="1" lang="ja-JP" altLang="en-US" sz="2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3932" y="198369"/>
            <a:ext cx="2400657" cy="63339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例えば、①の文章では、「かなり混み合う」とありますが、②の文章では、「相当な混雑」という言葉をつかっていることに気づきましたか。</a:t>
            </a:r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他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にもありますね。</a:t>
            </a:r>
            <a:endParaRPr kumimoji="1"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どちらも、同じ情報を伝えていますが、言葉の選び方や表現のしかたがちがいます。</a:t>
            </a:r>
            <a:endParaRPr kumimoji="1" lang="ja-JP" altLang="en-US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070" y="198369"/>
            <a:ext cx="1343785" cy="124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0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28216" y="364489"/>
            <a:ext cx="1371601" cy="59971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和語について</a:t>
            </a:r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553" y="169817"/>
            <a:ext cx="553998" cy="6387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次は漢語についてです。</a:t>
            </a:r>
            <a:endParaRPr kumimoji="1" lang="ja-JP" altLang="en-US" sz="2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21116" y="145935"/>
            <a:ext cx="1733462" cy="6557554"/>
          </a:xfrm>
          <a:prstGeom prst="rect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/>
          <a:srcRect l="68782"/>
          <a:stretch/>
        </p:blipFill>
        <p:spPr>
          <a:xfrm>
            <a:off x="7942215" y="122053"/>
            <a:ext cx="2097109" cy="6605318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062118" y="218269"/>
            <a:ext cx="2769989" cy="6289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①には、「ふるさと・過ごす・人・多い・かなり・混み合う・思われる」など、もともと日本にあった言葉が使われています。これらを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和語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といいます。「人」のように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漢字で書いてあっても、「訓」で読む言葉は和語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です。</a:t>
            </a:r>
            <a:endParaRPr kumimoji="1"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　　　（教科書</a:t>
            </a:r>
            <a:r>
              <a:rPr lang="en-US" altLang="ja-JP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58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ページ）</a:t>
            </a:r>
            <a:endParaRPr kumimoji="1" lang="ja-JP" altLang="en-US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8617" y="169817"/>
            <a:ext cx="1754326" cy="66881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和語</a:t>
            </a:r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もともと日本にあった言葉。</a:t>
            </a:r>
            <a:endParaRPr kumimoji="1"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・漢字で書いてあっても、「訓」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で読む言葉は和語である。　　</a:t>
            </a:r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5426" y="122052"/>
            <a:ext cx="553998" cy="64355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>
                <a:latin typeface="HGS教科書体" panose="02020600000000000000" pitchFamily="18" charset="-128"/>
                <a:ea typeface="HGS教科書体" panose="02020600000000000000" pitchFamily="18" charset="-128"/>
              </a:rPr>
              <a:t>ノートの続きに次のように書きましょう。</a:t>
            </a:r>
            <a:endParaRPr lang="ja-JP" altLang="en-US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107" y="122052"/>
            <a:ext cx="1133146" cy="104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28216" y="364489"/>
            <a:ext cx="1371601" cy="59971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漢語</a:t>
            </a:r>
            <a:r>
              <a:rPr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について</a:t>
            </a:r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553" y="169817"/>
            <a:ext cx="553998" cy="6387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さて、残るひとつは〇〇語です。何でしょうか。</a:t>
            </a:r>
            <a:endParaRPr kumimoji="1" lang="ja-JP" altLang="en-US" sz="2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21116" y="145935"/>
            <a:ext cx="1733462" cy="6607562"/>
          </a:xfrm>
          <a:prstGeom prst="rect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31450" y="218269"/>
            <a:ext cx="2400657" cy="6289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②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には、「帰省・相当・混雑・予想」など、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漢字を「音」で読む言葉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が使われています。これらを</a:t>
            </a:r>
            <a:r>
              <a:rPr lang="ja-JP" altLang="en-US" sz="24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漢語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といいます。漢語は古くに中国から日本に入った言葉です。「にく（肉）」のように、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ひらがなで書いてあっても「音」で読む言葉は漢語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です。（教科書</a:t>
            </a:r>
            <a:r>
              <a:rPr kumimoji="1" lang="en-US" altLang="ja-JP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58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ページ）</a:t>
            </a:r>
            <a:endParaRPr kumimoji="1" lang="ja-JP" altLang="en-US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8617" y="169817"/>
            <a:ext cx="1754326" cy="66881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2800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漢語</a:t>
            </a:r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・漢字を「音」で読む</a:t>
            </a:r>
            <a:r>
              <a:rPr kumimoji="1"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言葉。</a:t>
            </a:r>
            <a:endParaRPr kumimoji="1"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・ひらがなで書いてあっても、　　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「音」で読む言葉は漢語である。　　</a:t>
            </a:r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5426" y="122052"/>
            <a:ext cx="553998" cy="64355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>
                <a:latin typeface="HGS教科書体" panose="02020600000000000000" pitchFamily="18" charset="-128"/>
                <a:ea typeface="HGS教科書体" panose="02020600000000000000" pitchFamily="18" charset="-128"/>
              </a:rPr>
              <a:t>ノートの続きに次のように書きましょう。</a:t>
            </a:r>
            <a:endParaRPr lang="ja-JP" altLang="en-US" sz="2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l="50085" r="31306"/>
          <a:stretch/>
        </p:blipFill>
        <p:spPr>
          <a:xfrm>
            <a:off x="8360226" y="122052"/>
            <a:ext cx="1273795" cy="673067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983" y="218269"/>
            <a:ext cx="1133146" cy="104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67405" y="364489"/>
            <a:ext cx="1371601" cy="59971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外来語</a:t>
            </a:r>
            <a:r>
              <a:rPr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について</a:t>
            </a:r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53632" y="218269"/>
            <a:ext cx="923330" cy="6387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では、この外来語はどうやってうまれた言葉だと思いますか。予想してみましょう。</a:t>
            </a:r>
            <a:endParaRPr kumimoji="1" lang="ja-JP" altLang="en-US" sz="2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00782" y="218269"/>
            <a:ext cx="2031325" cy="6289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②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には「ラッシュ」という言葉が使われています。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このような言葉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を</a:t>
            </a:r>
            <a:r>
              <a:rPr lang="ja-JP" altLang="en-US" sz="24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外来語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といいます。</a:t>
            </a:r>
            <a:endParaRPr kumimoji="1"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外来語はふつう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片仮名（かたかな）で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書き表します。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　　（教科書</a:t>
            </a:r>
            <a:r>
              <a:rPr kumimoji="1" lang="en-US" altLang="ja-JP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59</a:t>
            </a:r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ページ）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l="50085" r="31306"/>
          <a:stretch/>
        </p:blipFill>
        <p:spPr>
          <a:xfrm>
            <a:off x="8360226" y="122052"/>
            <a:ext cx="1273795" cy="673067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65" y="252935"/>
            <a:ext cx="888509" cy="108095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654" y="252935"/>
            <a:ext cx="960134" cy="112150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0388" y="252935"/>
            <a:ext cx="1133146" cy="104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6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62608" y="365124"/>
            <a:ext cx="1371601" cy="59971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外来語</a:t>
            </a:r>
            <a:r>
              <a:rPr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について</a:t>
            </a:r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553" y="169817"/>
            <a:ext cx="553998" cy="6387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最後に今日の学習をふり返りましょう。</a:t>
            </a:r>
            <a:endParaRPr kumimoji="1" lang="ja-JP" altLang="en-US" sz="2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58091" y="145935"/>
            <a:ext cx="2096487" cy="6557554"/>
          </a:xfrm>
          <a:prstGeom prst="rect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66654" y="169817"/>
            <a:ext cx="3508653" cy="6289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外来語の多くは、近代になり、日本とアメリカやヨーロッパの国々との交わりの中で、日本語の中に取り入れられた外国の言葉です。今も、次々に入ってきています。</a:t>
            </a:r>
            <a:endParaRPr kumimoji="1"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lvl="0"/>
            <a:r>
              <a:rPr lang="ja-JP" altLang="en-US" sz="2400" dirty="0" smtClean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外来語</a:t>
            </a:r>
            <a:r>
              <a:rPr lang="ja-JP" altLang="en-US" sz="2400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には、日本人が発音しやすいように、変形されるなど、元の外国語とはちがうものも少なくありません。組み合わせたり、省略したりして、日本で作られたものもあります。</a:t>
            </a:r>
            <a:endParaRPr lang="en-US" altLang="ja-JP" sz="2400" dirty="0">
              <a:solidFill>
                <a:prstClr val="black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　　　（教科書</a:t>
            </a:r>
            <a:r>
              <a:rPr lang="en-US" altLang="ja-JP" sz="2400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59</a:t>
            </a:r>
            <a:r>
              <a:rPr lang="ja-JP" altLang="en-US" sz="2400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ページ</a:t>
            </a:r>
            <a:r>
              <a:rPr lang="ja-JP" altLang="en-US" sz="2400" dirty="0" smtClean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）</a:t>
            </a:r>
            <a:endParaRPr lang="ja-JP" altLang="en-US" sz="2400" dirty="0">
              <a:solidFill>
                <a:prstClr val="black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20840" y="169817"/>
            <a:ext cx="2062103" cy="66881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外来語</a:t>
            </a:r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ふつう片仮名で書き表す。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・日本とアメリカやヨーロッパの国々　　　　　　　　　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との交流を通して、取り入れられた</a:t>
            </a:r>
            <a:endParaRPr lang="en-US" altLang="ja-JP" sz="2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</a:t>
            </a:r>
            <a:r>
              <a:rPr lang="ja-JP" altLang="en-US" sz="2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外国の言葉。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</a:t>
            </a:r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37633" y="145933"/>
            <a:ext cx="553998" cy="64355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ノートの続きに次のように書きましょう。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115" y="642322"/>
            <a:ext cx="1748354" cy="587981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5306" y="273206"/>
            <a:ext cx="987301" cy="91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535417" y="241746"/>
            <a:ext cx="1312901" cy="59971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学習したことを使って、①と②の文章から、和語・漢語・外来語を見つけましょう。</a:t>
            </a:r>
            <a:endParaRPr kumimoji="1" lang="ja-JP" altLang="en-US" sz="3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72391" y="143690"/>
            <a:ext cx="553998" cy="48295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今日</a:t>
            </a:r>
            <a:r>
              <a:rPr lang="ja-JP" altLang="en-US" sz="2400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の学習をふり返ります。</a:t>
            </a:r>
            <a:endParaRPr kumimoji="1" lang="ja-JP" altLang="en-US" sz="24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150" y="463937"/>
            <a:ext cx="5963358" cy="5863599"/>
          </a:xfrm>
          <a:prstGeom prst="rect">
            <a:avLst/>
          </a:prstGeom>
        </p:spPr>
      </p:pic>
      <p:sp>
        <p:nvSpPr>
          <p:cNvPr id="19" name="縦書きタイトル 1"/>
          <p:cNvSpPr txBox="1">
            <a:spLocks/>
          </p:cNvSpPr>
          <p:nvPr/>
        </p:nvSpPr>
        <p:spPr>
          <a:xfrm>
            <a:off x="818137" y="241745"/>
            <a:ext cx="1312901" cy="5997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eaVert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前のスライドにもどって、答えを確認しましょう。</a:t>
            </a:r>
            <a:endParaRPr lang="ja-JP" altLang="en-US" sz="3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5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227</Words>
  <Application>Microsoft Office PowerPoint</Application>
  <PresentationFormat>ワイド画面</PresentationFormat>
  <Paragraphs>71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HGP教科書体</vt:lpstr>
      <vt:lpstr>HGS教科書体</vt:lpstr>
      <vt:lpstr>游ゴシック</vt:lpstr>
      <vt:lpstr>游ゴシック Light</vt:lpstr>
      <vt:lpstr>Arial</vt:lpstr>
      <vt:lpstr>Office テーマ</vt:lpstr>
      <vt:lpstr>PowerPoint プレゼンテーション</vt:lpstr>
      <vt:lpstr>①と②の文章を音読しましょう。</vt:lpstr>
      <vt:lpstr>①と②の文章を比べましょう。</vt:lpstr>
      <vt:lpstr>比べてみると・・・</vt:lpstr>
      <vt:lpstr>和語について</vt:lpstr>
      <vt:lpstr>漢語について</vt:lpstr>
      <vt:lpstr>外来語について</vt:lpstr>
      <vt:lpstr>外来語について</vt:lpstr>
      <vt:lpstr>　学習したことを使って、①と②の文章から、和語・漢語・外来語を見つけましょう。</vt:lpstr>
      <vt:lpstr>PowerPoint プレゼンテーション</vt:lpstr>
    </vt:vector>
  </TitlesOfParts>
  <Company>町田市教育委員会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157-t19</dc:creator>
  <cp:lastModifiedBy>157-t19</cp:lastModifiedBy>
  <cp:revision>180</cp:revision>
  <cp:lastPrinted>2020-05-11T02:14:48Z</cp:lastPrinted>
  <dcterms:created xsi:type="dcterms:W3CDTF">2020-05-08T04:01:04Z</dcterms:created>
  <dcterms:modified xsi:type="dcterms:W3CDTF">2020-05-14T00:54:12Z</dcterms:modified>
</cp:coreProperties>
</file>