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257" r:id="rId2"/>
    <p:sldId id="258" r:id="rId3"/>
    <p:sldId id="266" r:id="rId4"/>
    <p:sldId id="268" r:id="rId5"/>
    <p:sldId id="261" r:id="rId6"/>
    <p:sldId id="269" r:id="rId7"/>
    <p:sldId id="271" r:id="rId8"/>
    <p:sldId id="270" r:id="rId9"/>
    <p:sldId id="264" r:id="rId10"/>
    <p:sldId id="265" r:id="rId11"/>
  </p:sldIdLst>
  <p:sldSz cx="12192000" cy="6858000"/>
  <p:notesSz cx="9866313" cy="67357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618" autoAdjust="0"/>
    <p:restoredTop sz="94660"/>
  </p:normalViewPr>
  <p:slideViewPr>
    <p:cSldViewPr snapToGrid="0">
      <p:cViewPr varScale="1">
        <p:scale>
          <a:sx n="73" d="100"/>
          <a:sy n="73" d="100"/>
        </p:scale>
        <p:origin x="34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192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978387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7BA7F-2A87-4143-AB6D-D71BD413762C}" type="datetimeFigureOut">
              <a:rPr kumimoji="1" lang="ja-JP" altLang="en-US" smtClean="0"/>
              <a:t>2020/5/14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89B48-49F5-4B51-AFE8-2D86CFB66D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3215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7BA7F-2A87-4143-AB6D-D71BD413762C}" type="datetimeFigureOut">
              <a:rPr kumimoji="1" lang="ja-JP" altLang="en-US" smtClean="0"/>
              <a:t>2020/5/14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89B48-49F5-4B51-AFE8-2D86CFB66D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6646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7BA7F-2A87-4143-AB6D-D71BD413762C}" type="datetimeFigureOut">
              <a:rPr kumimoji="1" lang="ja-JP" altLang="en-US" smtClean="0"/>
              <a:t>2020/5/14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89B48-49F5-4B51-AFE8-2D86CFB66D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5188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7BA7F-2A87-4143-AB6D-D71BD413762C}" type="datetimeFigureOut">
              <a:rPr kumimoji="1" lang="ja-JP" altLang="en-US" smtClean="0"/>
              <a:t>2020/5/14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89B48-49F5-4B51-AFE8-2D86CFB66D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2305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7BA7F-2A87-4143-AB6D-D71BD413762C}" type="datetimeFigureOut">
              <a:rPr kumimoji="1" lang="ja-JP" altLang="en-US" smtClean="0"/>
              <a:t>2020/5/14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89B48-49F5-4B51-AFE8-2D86CFB66D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1679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7BA7F-2A87-4143-AB6D-D71BD413762C}" type="datetimeFigureOut">
              <a:rPr kumimoji="1" lang="ja-JP" altLang="en-US" smtClean="0"/>
              <a:t>2020/5/14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89B48-49F5-4B51-AFE8-2D86CFB66D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2197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7BA7F-2A87-4143-AB6D-D71BD413762C}" type="datetimeFigureOut">
              <a:rPr kumimoji="1" lang="ja-JP" altLang="en-US" smtClean="0"/>
              <a:t>2020/5/14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89B48-49F5-4B51-AFE8-2D86CFB66D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0277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7BA7F-2A87-4143-AB6D-D71BD413762C}" type="datetimeFigureOut">
              <a:rPr kumimoji="1" lang="ja-JP" altLang="en-US" smtClean="0"/>
              <a:t>2020/5/14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89B48-49F5-4B51-AFE8-2D86CFB66D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5630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7BA7F-2A87-4143-AB6D-D71BD413762C}" type="datetimeFigureOut">
              <a:rPr kumimoji="1" lang="ja-JP" altLang="en-US" smtClean="0"/>
              <a:t>2020/5/14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89B48-49F5-4B51-AFE8-2D86CFB66D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0505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7BA7F-2A87-4143-AB6D-D71BD413762C}" type="datetimeFigureOut">
              <a:rPr kumimoji="1" lang="ja-JP" altLang="en-US" smtClean="0"/>
              <a:t>2020/5/14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89B48-49F5-4B51-AFE8-2D86CFB66D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3250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7BA7F-2A87-4143-AB6D-D71BD413762C}" type="datetimeFigureOut">
              <a:rPr kumimoji="1" lang="ja-JP" altLang="en-US" smtClean="0"/>
              <a:t>2020/5/14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89B48-49F5-4B51-AFE8-2D86CFB66D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6310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67BA7F-2A87-4143-AB6D-D71BD413762C}" type="datetimeFigureOut">
              <a:rPr kumimoji="1" lang="ja-JP" altLang="en-US" smtClean="0"/>
              <a:t>2020/5/14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789B48-49F5-4B51-AFE8-2D86CFB66D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2497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1514175" y="391024"/>
            <a:ext cx="10461171" cy="611541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kumimoji="1" lang="ja-JP" altLang="en-US" sz="3600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五月二十七日（水）一時間目</a:t>
            </a:r>
            <a:endParaRPr kumimoji="1" lang="en-US" altLang="ja-JP" sz="3600" dirty="0" smtClean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pPr marL="0" indent="0">
              <a:buNone/>
            </a:pPr>
            <a:endParaRPr lang="en-US" altLang="ja-JP" sz="36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pPr marL="0" indent="0">
              <a:buNone/>
            </a:pPr>
            <a:r>
              <a:rPr kumimoji="1" lang="ja-JP" altLang="en-US" sz="4800" b="1" dirty="0" smtClean="0">
                <a:solidFill>
                  <a:srgbClr val="0033CC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国語</a:t>
            </a:r>
            <a:endParaRPr kumimoji="1" lang="en-US" altLang="ja-JP" sz="4800" b="1" dirty="0" smtClean="0">
              <a:solidFill>
                <a:srgbClr val="0033CC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pPr marL="0" indent="0">
              <a:buNone/>
            </a:pPr>
            <a:r>
              <a:rPr kumimoji="1" lang="ja-JP" altLang="en-US" sz="4800" b="1" dirty="0" smtClean="0">
                <a:solidFill>
                  <a:srgbClr val="0033CC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「和語・漢語・外来語」</a:t>
            </a:r>
            <a:endParaRPr kumimoji="1" lang="en-US" altLang="ja-JP" sz="4800" b="1" dirty="0" smtClean="0">
              <a:solidFill>
                <a:srgbClr val="0033CC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pPr marL="0" indent="0">
              <a:buNone/>
            </a:pPr>
            <a:endParaRPr kumimoji="1" lang="en-US" altLang="ja-JP" sz="4800" dirty="0" smtClean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pPr marL="0" indent="0">
              <a:buNone/>
            </a:pPr>
            <a:endParaRPr lang="en-US" altLang="ja-JP" dirty="0" smtClean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pPr marL="0" indent="0">
              <a:buNone/>
            </a:pPr>
            <a:r>
              <a:rPr lang="ja-JP" altLang="en-US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＊スライドを一枚ずつ見ていきましょう。全部で十枚あります。</a:t>
            </a:r>
            <a:endParaRPr lang="en-US" altLang="ja-JP" dirty="0" smtClean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pPr marL="0" indent="0">
              <a:buNone/>
            </a:pPr>
            <a:endParaRPr kumimoji="1" lang="en-US" altLang="ja-JP" dirty="0" smtClean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pPr marL="0" indent="0">
              <a:buNone/>
            </a:pPr>
            <a:r>
              <a:rPr kumimoji="1" lang="ja-JP" altLang="en-US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＊点線の四角でかこってあるところは</a:t>
            </a:r>
            <a:endParaRPr kumimoji="1" lang="en-US" altLang="ja-JP" dirty="0" smtClean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　</a:t>
            </a:r>
            <a:r>
              <a:rPr lang="ja-JP" altLang="en-US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　</a:t>
            </a:r>
            <a:r>
              <a:rPr kumimoji="1" lang="ja-JP" altLang="en-US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ノートに書くところです。</a:t>
            </a:r>
            <a:endParaRPr kumimoji="1" lang="ja-JP" altLang="en-US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3455" y="405675"/>
            <a:ext cx="888509" cy="1080951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4108" y="365125"/>
            <a:ext cx="960134" cy="1121501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/>
        </p:nvSpPr>
        <p:spPr>
          <a:xfrm>
            <a:off x="1470235" y="1486626"/>
            <a:ext cx="1046440" cy="487244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800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＊このイラストがあるところは、</a:t>
            </a:r>
            <a:r>
              <a:rPr kumimoji="1" lang="ja-JP" altLang="en-US" sz="2800" dirty="0" smtClean="0">
                <a:solidFill>
                  <a:srgbClr val="FF0000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自分の考えをもつところ</a:t>
            </a:r>
            <a:r>
              <a:rPr kumimoji="1" lang="ja-JP" altLang="en-US" sz="2800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です。</a:t>
            </a:r>
            <a:endParaRPr kumimoji="1" lang="ja-JP" altLang="en-US" sz="2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316583" y="365125"/>
            <a:ext cx="1214735" cy="6167212"/>
          </a:xfrm>
          <a:prstGeom prst="rect">
            <a:avLst/>
          </a:prstGeom>
          <a:noFill/>
          <a:ln w="28575"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7509" y="244702"/>
            <a:ext cx="1343785" cy="1241924"/>
          </a:xfrm>
          <a:prstGeom prst="rect">
            <a:avLst/>
          </a:prstGeom>
        </p:spPr>
      </p:pic>
      <p:sp>
        <p:nvSpPr>
          <p:cNvPr id="8" name="テキスト ボックス 7"/>
          <p:cNvSpPr txBox="1"/>
          <p:nvPr/>
        </p:nvSpPr>
        <p:spPr>
          <a:xfrm>
            <a:off x="3225723" y="1486626"/>
            <a:ext cx="1908215" cy="487244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eaVert" wrap="square" rtlCol="0">
            <a:spAutoFit/>
          </a:bodyPr>
          <a:lstStyle/>
          <a:p>
            <a:r>
              <a:rPr kumimoji="1" lang="ja-JP" altLang="en-US" sz="2800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＊このイラストがあるところは、　　　　　</a:t>
            </a:r>
            <a:r>
              <a:rPr kumimoji="1" lang="ja-JP" altLang="en-US" sz="2800" dirty="0" smtClean="0">
                <a:solidFill>
                  <a:srgbClr val="FF0000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説明をしているところ</a:t>
            </a:r>
            <a:r>
              <a:rPr kumimoji="1" lang="ja-JP" altLang="en-US" sz="2800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です。</a:t>
            </a:r>
            <a:endParaRPr kumimoji="1" lang="en-US" altLang="ja-JP" sz="2800" dirty="0" smtClean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r>
              <a:rPr kumimoji="1" lang="ja-JP" altLang="en-US" sz="280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＊五か所</a:t>
            </a:r>
            <a:r>
              <a:rPr kumimoji="1" lang="ja-JP" altLang="en-US" sz="2800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あります。声に出して読みましょう。</a:t>
            </a:r>
            <a:endParaRPr kumimoji="1" lang="ja-JP" altLang="en-US" sz="2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2590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/>
          <p:cNvSpPr/>
          <p:nvPr/>
        </p:nvSpPr>
        <p:spPr>
          <a:xfrm>
            <a:off x="5220882" y="222787"/>
            <a:ext cx="3642278" cy="6126479"/>
          </a:xfrm>
          <a:prstGeom prst="rect">
            <a:avLst/>
          </a:prstGeom>
          <a:noFill/>
          <a:ln w="28575"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786584" y="222787"/>
            <a:ext cx="2646878" cy="608856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ふり返り</a:t>
            </a:r>
            <a:endParaRPr kumimoji="1" lang="en-US" altLang="ja-JP" sz="3200" b="1" dirty="0" smtClean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r>
              <a:rPr lang="ja-JP" altLang="en-US" sz="32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・初めて知ったこと、もう少し調べてみたいこと、身</a:t>
            </a:r>
            <a:r>
              <a:rPr lang="ja-JP" altLang="en-US" sz="3200" b="1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の回りで見つけた和語</a:t>
            </a:r>
            <a:r>
              <a:rPr lang="ja-JP" altLang="en-US" sz="32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・漢語・外来語についてなど、自分の考えを書きます。</a:t>
            </a:r>
            <a:endParaRPr lang="en-US" altLang="ja-JP" sz="3200" b="1" dirty="0" smtClean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0650641" y="241746"/>
            <a:ext cx="553998" cy="610752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400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ノートの続きに、次のことを書きましょう。</a:t>
            </a:r>
            <a:endParaRPr kumimoji="1" lang="ja-JP" altLang="en-US" sz="24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pic>
        <p:nvPicPr>
          <p:cNvPr id="18" name="図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1247" y="4857291"/>
            <a:ext cx="913334" cy="1111152"/>
          </a:xfrm>
          <a:prstGeom prst="rect">
            <a:avLst/>
          </a:prstGeom>
        </p:spPr>
      </p:pic>
      <p:pic>
        <p:nvPicPr>
          <p:cNvPr id="19" name="図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86781" y="4863553"/>
            <a:ext cx="986579" cy="1076417"/>
          </a:xfrm>
          <a:prstGeom prst="rect">
            <a:avLst/>
          </a:prstGeom>
        </p:spPr>
      </p:pic>
      <p:sp>
        <p:nvSpPr>
          <p:cNvPr id="8" name="テキスト ボックス 7"/>
          <p:cNvSpPr txBox="1"/>
          <p:nvPr/>
        </p:nvSpPr>
        <p:spPr>
          <a:xfrm>
            <a:off x="1646256" y="117566"/>
            <a:ext cx="1169551" cy="637467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＊ふり返りを書いたら、ワークシート</a:t>
            </a:r>
            <a:endParaRPr kumimoji="1" lang="en-US" altLang="ja-JP" sz="3200" dirty="0" smtClean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r>
              <a:rPr lang="ja-JP" altLang="en-US" sz="32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　　</a:t>
            </a:r>
            <a:r>
              <a:rPr kumimoji="1" lang="ja-JP" altLang="en-US" sz="3200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にもどりましょう。</a:t>
            </a:r>
            <a:endParaRPr kumimoji="1" lang="ja-JP" altLang="en-US" sz="32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03620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10032273" y="463937"/>
            <a:ext cx="1439091" cy="581183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ja-JP" altLang="en-US" b="1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①と②</a:t>
            </a:r>
            <a:r>
              <a:rPr kumimoji="1" lang="ja-JP" altLang="en-US" b="1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の文章を音読しましょう。</a:t>
            </a:r>
            <a:endParaRPr kumimoji="1" lang="ja-JP" altLang="en-US" b="1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8150" y="463937"/>
            <a:ext cx="5963358" cy="5863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0833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10032273" y="463937"/>
            <a:ext cx="1439091" cy="581183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ja-JP" altLang="en-US" b="1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①と②</a:t>
            </a:r>
            <a:r>
              <a:rPr kumimoji="1" lang="ja-JP" altLang="en-US" b="1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の文章を比べましょう。</a:t>
            </a:r>
            <a:endParaRPr kumimoji="1" lang="ja-JP" altLang="en-US" b="1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 rotWithShape="1">
          <a:blip r:embed="rId2"/>
          <a:srcRect l="68782"/>
          <a:stretch/>
        </p:blipFill>
        <p:spPr>
          <a:xfrm>
            <a:off x="7524204" y="0"/>
            <a:ext cx="2097109" cy="6605318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/>
        </p:nvPicPr>
        <p:blipFill rotWithShape="1">
          <a:blip r:embed="rId3"/>
          <a:srcRect l="50085" r="31306"/>
          <a:stretch/>
        </p:blipFill>
        <p:spPr>
          <a:xfrm>
            <a:off x="4741815" y="0"/>
            <a:ext cx="1273795" cy="6730673"/>
          </a:xfrm>
          <a:prstGeom prst="rect">
            <a:avLst/>
          </a:prstGeom>
        </p:spPr>
      </p:pic>
      <p:sp>
        <p:nvSpPr>
          <p:cNvPr id="4" name="左右矢印 3"/>
          <p:cNvSpPr/>
          <p:nvPr/>
        </p:nvSpPr>
        <p:spPr>
          <a:xfrm>
            <a:off x="6015610" y="2299063"/>
            <a:ext cx="1678413" cy="679268"/>
          </a:xfrm>
          <a:prstGeom prst="left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比べる</a:t>
            </a:r>
            <a:endParaRPr kumimoji="1" lang="ja-JP" altLang="en-US" sz="24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755229" y="181383"/>
            <a:ext cx="553998" cy="654929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4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比べて気がついたことを</a:t>
            </a:r>
            <a:r>
              <a:rPr kumimoji="1" lang="ja-JP" altLang="en-US" sz="24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ノートに書きます。</a:t>
            </a:r>
            <a:endParaRPr kumimoji="1" lang="en-US" altLang="ja-JP" sz="2400" dirty="0" smtClean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83021" y="3468393"/>
            <a:ext cx="888509" cy="1080951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53110" y="4897937"/>
            <a:ext cx="960134" cy="1121501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/>
        </p:nvSpPr>
        <p:spPr>
          <a:xfrm>
            <a:off x="716008" y="339634"/>
            <a:ext cx="2954655" cy="612648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000" b="1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一行目</a:t>
            </a:r>
            <a:r>
              <a:rPr lang="ja-JP" altLang="en-US" sz="2000" b="1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日づけ・「和語・漢語・外来語」</a:t>
            </a:r>
            <a:endParaRPr lang="en-US" altLang="ja-JP" sz="2000" b="1" dirty="0" smtClean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r>
              <a:rPr lang="ja-JP" altLang="en-US" sz="2000" b="1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二行目　和語・漢語・外来語について知ろう。</a:t>
            </a:r>
            <a:endParaRPr lang="en-US" altLang="ja-JP" sz="2000" b="1" dirty="0" smtClean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r>
              <a:rPr lang="ja-JP" altLang="en-US" sz="2000" b="1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三</a:t>
            </a:r>
            <a:r>
              <a:rPr lang="ja-JP" altLang="en-US" sz="2000" b="1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行目　①と②の文章を比べて気</a:t>
            </a:r>
            <a:r>
              <a:rPr lang="ja-JP" altLang="en-US" sz="2000" b="1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がついた</a:t>
            </a:r>
            <a:r>
              <a:rPr lang="ja-JP" altLang="en-US" sz="2000" b="1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ことを書く。</a:t>
            </a:r>
            <a:endParaRPr lang="en-US" altLang="ja-JP" sz="2000" b="1" dirty="0" smtClean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r>
              <a:rPr lang="ja-JP" altLang="en-US" sz="2000" b="1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lang="ja-JP" altLang="en-US" sz="2000" b="1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　</a:t>
            </a:r>
            <a:r>
              <a:rPr lang="ja-JP" altLang="en-US" sz="2000" b="1" dirty="0" smtClean="0"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（比べるポイント）</a:t>
            </a:r>
            <a:endParaRPr lang="en-US" altLang="ja-JP" sz="2000" b="1" dirty="0" smtClean="0">
              <a:solidFill>
                <a:srgbClr val="FF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r>
              <a:rPr lang="ja-JP" altLang="en-US" sz="2000" b="1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lang="ja-JP" altLang="en-US" sz="2000" b="1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　・どこが同じでどこがちがうかな。</a:t>
            </a:r>
            <a:endParaRPr lang="en-US" altLang="ja-JP" sz="2000" b="1" dirty="0" smtClean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r>
              <a:rPr lang="ja-JP" altLang="en-US" sz="2000" b="1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lang="ja-JP" altLang="en-US" sz="2000" b="1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　・伝えている情報の内容や、使われている言葉　　　</a:t>
            </a:r>
            <a:endParaRPr lang="en-US" altLang="ja-JP" sz="2000" b="1" dirty="0" smtClean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r>
              <a:rPr lang="ja-JP" altLang="en-US" sz="2000" b="1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lang="ja-JP" altLang="en-US" sz="2000" b="1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　　に注目して比べましょう。</a:t>
            </a:r>
            <a:endParaRPr lang="en-US" altLang="ja-JP" sz="2000" b="1" dirty="0" smtClean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r>
              <a:rPr lang="ja-JP" altLang="en-US" sz="2000" b="1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lang="ja-JP" altLang="en-US" sz="2000" b="1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　・２つの文章を読んで比べた時、どんな感じが　　　　</a:t>
            </a:r>
            <a:endParaRPr lang="en-US" altLang="ja-JP" sz="2000" b="1" dirty="0" smtClean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r>
              <a:rPr lang="ja-JP" altLang="en-US" sz="2000" b="1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lang="ja-JP" altLang="en-US" sz="2000" b="1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　　しましたか。（文章から受け取る印象。）</a:t>
            </a:r>
            <a:endParaRPr lang="en-US" altLang="ja-JP" sz="2000" b="1" dirty="0" smtClean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365761" y="181382"/>
            <a:ext cx="3389468" cy="6423935"/>
          </a:xfrm>
          <a:prstGeom prst="rect">
            <a:avLst/>
          </a:prstGeom>
          <a:noFill/>
          <a:ln w="28575"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0807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10032273" y="463937"/>
            <a:ext cx="1439091" cy="581183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ja-JP" altLang="en-US" b="1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比</a:t>
            </a:r>
            <a:r>
              <a:rPr lang="ja-JP" altLang="en-US" b="1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べてみると・・・</a:t>
            </a:r>
            <a:endParaRPr kumimoji="1" lang="ja-JP" altLang="en-US" b="1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 rotWithShape="1">
          <a:blip r:embed="rId2"/>
          <a:srcRect l="68782"/>
          <a:stretch/>
        </p:blipFill>
        <p:spPr>
          <a:xfrm>
            <a:off x="7524204" y="0"/>
            <a:ext cx="2097109" cy="6605318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/>
        </p:nvPicPr>
        <p:blipFill rotWithShape="1">
          <a:blip r:embed="rId3"/>
          <a:srcRect l="50085" r="31306"/>
          <a:stretch/>
        </p:blipFill>
        <p:spPr>
          <a:xfrm>
            <a:off x="4741815" y="0"/>
            <a:ext cx="1273795" cy="6730673"/>
          </a:xfrm>
          <a:prstGeom prst="rect">
            <a:avLst/>
          </a:prstGeom>
        </p:spPr>
      </p:pic>
      <p:sp>
        <p:nvSpPr>
          <p:cNvPr id="4" name="左右矢印 3"/>
          <p:cNvSpPr/>
          <p:nvPr/>
        </p:nvSpPr>
        <p:spPr>
          <a:xfrm>
            <a:off x="6015610" y="2299063"/>
            <a:ext cx="1678413" cy="679268"/>
          </a:xfrm>
          <a:prstGeom prst="left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比べる</a:t>
            </a:r>
            <a:endParaRPr kumimoji="1" lang="ja-JP" altLang="en-US" sz="24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03932" y="198369"/>
            <a:ext cx="2400657" cy="63339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eaVert" wrap="square" rtlCol="0">
            <a:spAutoFit/>
          </a:bodyPr>
          <a:lstStyle/>
          <a:p>
            <a:r>
              <a:rPr kumimoji="1" lang="ja-JP" altLang="en-US" sz="24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例えば、①の文章では、「かなり混み合う」とありますが、②の文章では、「相当な混雑」という言葉をつかっていることに気づきましたか。</a:t>
            </a:r>
            <a:r>
              <a:rPr lang="ja-JP" altLang="en-US" sz="24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他</a:t>
            </a:r>
            <a:r>
              <a:rPr kumimoji="1" lang="ja-JP" altLang="en-US" sz="24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にもありますね。</a:t>
            </a:r>
            <a:endParaRPr kumimoji="1" lang="en-US" altLang="ja-JP" sz="2400" dirty="0" smtClean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r>
              <a:rPr lang="ja-JP" altLang="en-US" sz="24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どちらも、同じ情報を伝えていますが、言葉の選び方や表現のしかたがちがいます。</a:t>
            </a:r>
            <a:endParaRPr kumimoji="1" lang="ja-JP" altLang="en-US" sz="24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12" name="図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87070" y="198369"/>
            <a:ext cx="1343785" cy="1241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8801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10228216" y="364489"/>
            <a:ext cx="1371601" cy="5997121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ja-JP" altLang="en-US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和語について</a:t>
            </a:r>
            <a:endParaRPr kumimoji="1" lang="ja-JP" altLang="en-US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62553" y="169817"/>
            <a:ext cx="553998" cy="638773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eaVert" wrap="square" rtlCol="0">
            <a:spAutoFit/>
          </a:bodyPr>
          <a:lstStyle/>
          <a:p>
            <a:r>
              <a:rPr kumimoji="1" lang="ja-JP" altLang="en-US" sz="24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次は漢語についてです。</a:t>
            </a:r>
            <a:endParaRPr kumimoji="1" lang="ja-JP" altLang="en-US" sz="24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1421116" y="145935"/>
            <a:ext cx="1733462" cy="6557554"/>
          </a:xfrm>
          <a:prstGeom prst="rect">
            <a:avLst/>
          </a:prstGeom>
          <a:noFill/>
          <a:ln w="28575"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2" name="図 11"/>
          <p:cNvPicPr>
            <a:picLocks noChangeAspect="1"/>
          </p:cNvPicPr>
          <p:nvPr/>
        </p:nvPicPr>
        <p:blipFill rotWithShape="1">
          <a:blip r:embed="rId2"/>
          <a:srcRect l="68782"/>
          <a:stretch/>
        </p:blipFill>
        <p:spPr>
          <a:xfrm>
            <a:off x="7942215" y="122053"/>
            <a:ext cx="2097109" cy="6605318"/>
          </a:xfrm>
          <a:prstGeom prst="rect">
            <a:avLst/>
          </a:prstGeom>
        </p:spPr>
      </p:pic>
      <p:sp>
        <p:nvSpPr>
          <p:cNvPr id="13" name="テキスト ボックス 12"/>
          <p:cNvSpPr txBox="1"/>
          <p:nvPr/>
        </p:nvSpPr>
        <p:spPr>
          <a:xfrm>
            <a:off x="4062118" y="218269"/>
            <a:ext cx="2769989" cy="62895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eaVert" wrap="square" rtlCol="0">
            <a:spAutoFit/>
          </a:bodyPr>
          <a:lstStyle/>
          <a:p>
            <a:r>
              <a:rPr lang="ja-JP" altLang="en-US" sz="24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kumimoji="1" lang="ja-JP" altLang="en-US" sz="24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①には、「ふるさと・過ごす・人・多い・かなり・混み合う・思われる」など、もともと日本にあった言葉が使われています。これらを</a:t>
            </a:r>
            <a:r>
              <a:rPr kumimoji="1" lang="ja-JP" altLang="en-US" sz="2400" b="1" dirty="0" smtClean="0"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和語</a:t>
            </a:r>
            <a:r>
              <a:rPr kumimoji="1" lang="ja-JP" altLang="en-US" sz="24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といいます。「人」のように</a:t>
            </a:r>
            <a:r>
              <a:rPr kumimoji="1" lang="ja-JP" altLang="en-US" sz="2400" b="1" dirty="0" smtClean="0"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漢字で書いてあっても、「訓」で読む言葉は和語</a:t>
            </a:r>
            <a:r>
              <a:rPr kumimoji="1" lang="ja-JP" altLang="en-US" sz="24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です。</a:t>
            </a:r>
            <a:endParaRPr kumimoji="1" lang="en-US" altLang="ja-JP" sz="2400" dirty="0" smtClean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r>
              <a:rPr lang="ja-JP" altLang="en-US" sz="24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　　　　　　　　　　（教科書</a:t>
            </a:r>
            <a:r>
              <a:rPr lang="en-US" altLang="ja-JP" sz="24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58</a:t>
            </a:r>
            <a:r>
              <a:rPr lang="ja-JP" altLang="en-US" sz="24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ページ）</a:t>
            </a:r>
            <a:endParaRPr kumimoji="1" lang="ja-JP" altLang="en-US" sz="24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528617" y="169817"/>
            <a:ext cx="1754326" cy="668818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endParaRPr lang="en-US" altLang="ja-JP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r>
              <a:rPr kumimoji="1" lang="ja-JP" altLang="en-US" sz="2800" dirty="0" smtClean="0"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和語</a:t>
            </a:r>
            <a:r>
              <a:rPr lang="ja-JP" altLang="en-US" sz="28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lang="ja-JP" altLang="en-US" sz="2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・</a:t>
            </a:r>
            <a:r>
              <a:rPr kumimoji="1" lang="ja-JP" altLang="en-US" sz="2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もともと日本にあった言葉。</a:t>
            </a:r>
            <a:endParaRPr kumimoji="1" lang="en-US" altLang="ja-JP" sz="2800" dirty="0" smtClean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r>
              <a:rPr lang="ja-JP" altLang="en-US" sz="28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lang="ja-JP" altLang="en-US" sz="2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　・漢字で書いてあっても、「訓」</a:t>
            </a:r>
            <a:endParaRPr lang="en-US" altLang="ja-JP" sz="2800" dirty="0" smtClean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r>
              <a:rPr lang="ja-JP" altLang="en-US" sz="28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　　　</a:t>
            </a:r>
            <a:r>
              <a:rPr lang="ja-JP" altLang="en-US" sz="2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で読む言葉は和語である。　　</a:t>
            </a:r>
            <a:endParaRPr kumimoji="1" lang="ja-JP" altLang="en-US" sz="2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345426" y="122052"/>
            <a:ext cx="553998" cy="643550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2400">
                <a:latin typeface="HGS教科書体" panose="02020600000000000000" pitchFamily="18" charset="-128"/>
                <a:ea typeface="HGS教科書体" panose="02020600000000000000" pitchFamily="18" charset="-128"/>
              </a:rPr>
              <a:t>ノートの続きに次のように書きましょう。</a:t>
            </a:r>
            <a:endParaRPr lang="ja-JP" altLang="en-US" sz="24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14" name="図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2107" y="122052"/>
            <a:ext cx="1133146" cy="1047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2136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10228216" y="364489"/>
            <a:ext cx="1371601" cy="5997121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ja-JP" altLang="en-US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漢語</a:t>
            </a:r>
            <a:r>
              <a:rPr lang="ja-JP" altLang="en-US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について</a:t>
            </a:r>
            <a:endParaRPr kumimoji="1" lang="ja-JP" altLang="en-US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62553" y="169817"/>
            <a:ext cx="553998" cy="638773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eaVert" wrap="square" rtlCol="0">
            <a:spAutoFit/>
          </a:bodyPr>
          <a:lstStyle/>
          <a:p>
            <a:r>
              <a:rPr lang="ja-JP" altLang="en-US" sz="24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さて、残るひとつは〇〇語です。何でしょうか。</a:t>
            </a:r>
            <a:endParaRPr kumimoji="1" lang="ja-JP" altLang="en-US" sz="24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1421116" y="145935"/>
            <a:ext cx="1733462" cy="6607562"/>
          </a:xfrm>
          <a:prstGeom prst="rect">
            <a:avLst/>
          </a:prstGeom>
          <a:noFill/>
          <a:ln w="28575"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431450" y="218269"/>
            <a:ext cx="2400657" cy="62895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eaVert" wrap="square" rtlCol="0">
            <a:spAutoFit/>
          </a:bodyPr>
          <a:lstStyle/>
          <a:p>
            <a:r>
              <a:rPr lang="ja-JP" altLang="en-US" sz="24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②</a:t>
            </a:r>
            <a:r>
              <a:rPr kumimoji="1" lang="ja-JP" altLang="en-US" sz="24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には、「帰省・相当・混雑・予想」など、</a:t>
            </a:r>
            <a:r>
              <a:rPr kumimoji="1" lang="ja-JP" altLang="en-US" sz="2400" b="1" dirty="0" smtClean="0"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漢字を「音」で読む言葉</a:t>
            </a:r>
            <a:r>
              <a:rPr kumimoji="1" lang="ja-JP" altLang="en-US" sz="24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が使われています。これらを</a:t>
            </a:r>
            <a:r>
              <a:rPr lang="ja-JP" altLang="en-US" sz="2400" b="1" dirty="0"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漢語</a:t>
            </a:r>
            <a:r>
              <a:rPr kumimoji="1" lang="ja-JP" altLang="en-US" sz="24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といいます。漢語は古くに中国から日本に入った言葉です。「にく（肉）」のように、</a:t>
            </a:r>
            <a:r>
              <a:rPr kumimoji="1" lang="ja-JP" altLang="en-US" sz="2400" b="1" dirty="0" smtClean="0"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ひらがなで書いてあっても「音」で読む言葉は漢語</a:t>
            </a:r>
            <a:r>
              <a:rPr kumimoji="1" lang="ja-JP" altLang="en-US" sz="24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です。（教科書</a:t>
            </a:r>
            <a:r>
              <a:rPr kumimoji="1" lang="en-US" altLang="ja-JP" sz="24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58</a:t>
            </a:r>
            <a:r>
              <a:rPr kumimoji="1" lang="ja-JP" altLang="en-US" sz="24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ページ）</a:t>
            </a:r>
            <a:endParaRPr kumimoji="1" lang="ja-JP" altLang="en-US" sz="24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528617" y="169817"/>
            <a:ext cx="1754326" cy="668818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endParaRPr lang="en-US" altLang="ja-JP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r>
              <a:rPr lang="ja-JP" altLang="en-US" sz="2800" dirty="0"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漢語</a:t>
            </a:r>
            <a:r>
              <a:rPr lang="ja-JP" altLang="en-US" sz="28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lang="ja-JP" altLang="en-US" sz="2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・漢字を「音」で読む</a:t>
            </a:r>
            <a:r>
              <a:rPr kumimoji="1" lang="ja-JP" altLang="en-US" sz="2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言葉。</a:t>
            </a:r>
            <a:endParaRPr kumimoji="1" lang="en-US" altLang="ja-JP" sz="2800" dirty="0" smtClean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r>
              <a:rPr lang="ja-JP" altLang="en-US" sz="28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lang="ja-JP" altLang="en-US" sz="2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　・ひらがなで書いてあっても、　　</a:t>
            </a:r>
            <a:endParaRPr lang="en-US" altLang="ja-JP" sz="2800" dirty="0" smtClean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r>
              <a:rPr lang="ja-JP" altLang="en-US" sz="28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lang="ja-JP" altLang="en-US" sz="2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　　「音」で読む言葉は漢語である。　　</a:t>
            </a:r>
            <a:endParaRPr kumimoji="1" lang="ja-JP" altLang="en-US" sz="2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345426" y="122052"/>
            <a:ext cx="553998" cy="643550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2400">
                <a:latin typeface="HGS教科書体" panose="02020600000000000000" pitchFamily="18" charset="-128"/>
                <a:ea typeface="HGS教科書体" panose="02020600000000000000" pitchFamily="18" charset="-128"/>
              </a:rPr>
              <a:t>ノートの続きに次のように書きましょう。</a:t>
            </a:r>
            <a:endParaRPr lang="ja-JP" altLang="en-US" sz="24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 rotWithShape="1">
          <a:blip r:embed="rId2"/>
          <a:srcRect l="50085" r="31306"/>
          <a:stretch/>
        </p:blipFill>
        <p:spPr>
          <a:xfrm>
            <a:off x="8360226" y="122052"/>
            <a:ext cx="1273795" cy="6730673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9983" y="218269"/>
            <a:ext cx="1133146" cy="1047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039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10267405" y="364489"/>
            <a:ext cx="1371601" cy="5997121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ja-JP" altLang="en-US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外来語</a:t>
            </a:r>
            <a:r>
              <a:rPr lang="ja-JP" altLang="en-US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について</a:t>
            </a:r>
            <a:endParaRPr kumimoji="1" lang="ja-JP" altLang="en-US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653632" y="218269"/>
            <a:ext cx="923330" cy="638773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eaVert" wrap="square" rtlCol="0">
            <a:spAutoFit/>
          </a:bodyPr>
          <a:lstStyle/>
          <a:p>
            <a:r>
              <a:rPr lang="ja-JP" altLang="en-US" sz="24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　では、この外来語はどうやってうまれた言葉だと思いますか。予想してみましょう。</a:t>
            </a:r>
            <a:endParaRPr kumimoji="1" lang="ja-JP" altLang="en-US" sz="24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800782" y="218269"/>
            <a:ext cx="2031325" cy="62895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eaVert" wrap="square" rtlCol="0">
            <a:spAutoFit/>
          </a:bodyPr>
          <a:lstStyle/>
          <a:p>
            <a:r>
              <a:rPr lang="ja-JP" altLang="en-US" sz="24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②</a:t>
            </a:r>
            <a:r>
              <a:rPr kumimoji="1" lang="ja-JP" altLang="en-US" sz="24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には「ラッシュ」という言葉が使われています。</a:t>
            </a:r>
            <a:r>
              <a:rPr lang="ja-JP" altLang="en-US" sz="24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このような言葉</a:t>
            </a:r>
            <a:r>
              <a:rPr kumimoji="1" lang="ja-JP" altLang="en-US" sz="24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を</a:t>
            </a:r>
            <a:r>
              <a:rPr lang="ja-JP" altLang="en-US" sz="2400" b="1" dirty="0"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外来語</a:t>
            </a:r>
            <a:r>
              <a:rPr kumimoji="1" lang="ja-JP" altLang="en-US" sz="24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といいます。</a:t>
            </a:r>
            <a:endParaRPr kumimoji="1" lang="en-US" altLang="ja-JP" sz="2400" dirty="0" smtClean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r>
              <a:rPr lang="ja-JP" altLang="en-US" sz="24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外来語はふつう</a:t>
            </a:r>
            <a:r>
              <a:rPr lang="ja-JP" altLang="en-US" sz="24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片仮名（かたかな）で</a:t>
            </a:r>
            <a:r>
              <a:rPr lang="ja-JP" altLang="en-US" sz="24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書き表します。</a:t>
            </a:r>
            <a:endParaRPr lang="en-US" altLang="ja-JP" sz="2400" dirty="0" smtClean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r>
              <a:rPr kumimoji="1" lang="ja-JP" altLang="en-US" sz="24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kumimoji="1" lang="ja-JP" altLang="en-US" sz="24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　　　　　　　　　（教科書</a:t>
            </a:r>
            <a:r>
              <a:rPr kumimoji="1" lang="en-US" altLang="ja-JP" sz="24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59</a:t>
            </a:r>
            <a:r>
              <a:rPr kumimoji="1" lang="ja-JP" altLang="en-US" sz="24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ページ）</a:t>
            </a:r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 rotWithShape="1">
          <a:blip r:embed="rId2"/>
          <a:srcRect l="50085" r="31306"/>
          <a:stretch/>
        </p:blipFill>
        <p:spPr>
          <a:xfrm>
            <a:off x="8360226" y="122052"/>
            <a:ext cx="1273795" cy="6730673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6365" y="252935"/>
            <a:ext cx="888509" cy="1080951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93654" y="252935"/>
            <a:ext cx="960134" cy="1121501"/>
          </a:xfrm>
          <a:prstGeom prst="rect">
            <a:avLst/>
          </a:prstGeom>
        </p:spPr>
      </p:pic>
      <p:pic>
        <p:nvPicPr>
          <p:cNvPr id="14" name="図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10388" y="252935"/>
            <a:ext cx="1133146" cy="1047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7649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10462608" y="365124"/>
            <a:ext cx="1371601" cy="5997121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ja-JP" altLang="en-US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外来語</a:t>
            </a:r>
            <a:r>
              <a:rPr lang="ja-JP" altLang="en-US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について</a:t>
            </a:r>
            <a:endParaRPr kumimoji="1" lang="ja-JP" altLang="en-US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62553" y="169817"/>
            <a:ext cx="553998" cy="638773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eaVert" wrap="square" rtlCol="0">
            <a:spAutoFit/>
          </a:bodyPr>
          <a:lstStyle/>
          <a:p>
            <a:r>
              <a:rPr lang="ja-JP" altLang="en-US" sz="24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最後に今日の学習をふり返りましょう。</a:t>
            </a:r>
            <a:endParaRPr kumimoji="1" lang="ja-JP" altLang="en-US" sz="24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1058091" y="145935"/>
            <a:ext cx="2096487" cy="6557554"/>
          </a:xfrm>
          <a:prstGeom prst="rect">
            <a:avLst/>
          </a:prstGeom>
          <a:noFill/>
          <a:ln w="28575"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5966654" y="169817"/>
            <a:ext cx="3508653" cy="62895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eaVert" wrap="square" rtlCol="0">
            <a:spAutoFit/>
          </a:bodyPr>
          <a:lstStyle/>
          <a:p>
            <a:r>
              <a:rPr kumimoji="1" lang="ja-JP" altLang="en-US" sz="24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外来語の多くは、近代になり、日本とアメリカやヨーロッパの国々との交わりの中で、日本語の中に取り入れられた外国の言葉です。今も、次々に入ってきています。</a:t>
            </a:r>
            <a:endParaRPr kumimoji="1" lang="en-US" altLang="ja-JP" sz="2400" dirty="0" smtClean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 lvl="0"/>
            <a:r>
              <a:rPr lang="ja-JP" altLang="en-US" sz="2400" dirty="0" smtClean="0">
                <a:solidFill>
                  <a:prstClr val="black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　外来語</a:t>
            </a:r>
            <a:r>
              <a:rPr lang="ja-JP" altLang="en-US" sz="2400" dirty="0">
                <a:solidFill>
                  <a:prstClr val="black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には、日本人が発音しやすいように、変形されるなど、元の外国語とはちがうものも少なくありません。組み合わせたり、省略したりして、日本で作られたものもあります。</a:t>
            </a:r>
            <a:endParaRPr lang="en-US" altLang="ja-JP" sz="2400" dirty="0">
              <a:solidFill>
                <a:prstClr val="black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 lvl="0"/>
            <a:r>
              <a:rPr lang="ja-JP" altLang="en-US" sz="2400" dirty="0">
                <a:solidFill>
                  <a:prstClr val="black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　　　　　　　　　　　（教科書</a:t>
            </a:r>
            <a:r>
              <a:rPr lang="en-US" altLang="ja-JP" sz="2400" dirty="0">
                <a:solidFill>
                  <a:prstClr val="black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59</a:t>
            </a:r>
            <a:r>
              <a:rPr lang="ja-JP" altLang="en-US" sz="2400" dirty="0">
                <a:solidFill>
                  <a:prstClr val="black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ページ</a:t>
            </a:r>
            <a:r>
              <a:rPr lang="ja-JP" altLang="en-US" sz="2400" dirty="0" smtClean="0">
                <a:solidFill>
                  <a:prstClr val="black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）</a:t>
            </a:r>
            <a:endParaRPr lang="ja-JP" altLang="en-US" sz="2400" dirty="0">
              <a:solidFill>
                <a:prstClr val="black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220840" y="169817"/>
            <a:ext cx="2062103" cy="668818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endParaRPr lang="en-US" altLang="ja-JP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r>
              <a:rPr lang="ja-JP" altLang="en-US" sz="2800" dirty="0" smtClean="0"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外来語</a:t>
            </a:r>
            <a:r>
              <a:rPr lang="ja-JP" altLang="en-US" sz="28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lang="ja-JP" altLang="en-US" sz="2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・</a:t>
            </a:r>
            <a:r>
              <a:rPr lang="ja-JP" altLang="en-US" sz="24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ふつう片仮名で書き表す。</a:t>
            </a:r>
            <a:endParaRPr lang="en-US" altLang="ja-JP" sz="2400" dirty="0" smtClean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r>
              <a:rPr lang="ja-JP" altLang="en-US" sz="24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lang="ja-JP" altLang="en-US" sz="24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　　・日本とアメリカやヨーロッパの国々　　　　　　　　　</a:t>
            </a:r>
            <a:endParaRPr lang="en-US" altLang="ja-JP" sz="2400" dirty="0" smtClean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r>
              <a:rPr lang="ja-JP" altLang="en-US" sz="24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　　　　</a:t>
            </a:r>
            <a:r>
              <a:rPr lang="ja-JP" altLang="en-US" sz="24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との交流を通して、取り入れられた</a:t>
            </a:r>
            <a:endParaRPr lang="en-US" altLang="ja-JP" sz="2400" dirty="0" smtClean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r>
              <a:rPr lang="ja-JP" altLang="en-US" sz="24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　　　　</a:t>
            </a:r>
            <a:r>
              <a:rPr lang="ja-JP" altLang="en-US" sz="24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外国の言葉。</a:t>
            </a:r>
            <a:r>
              <a:rPr lang="ja-JP" altLang="en-US" sz="2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　</a:t>
            </a:r>
            <a:endParaRPr kumimoji="1" lang="ja-JP" altLang="en-US" sz="2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337633" y="145933"/>
            <a:ext cx="553998" cy="643550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24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ノートの続きに次のように書きましょう。</a:t>
            </a: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0115" y="642322"/>
            <a:ext cx="1748354" cy="5879815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75306" y="273206"/>
            <a:ext cx="987301" cy="912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348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9535417" y="241746"/>
            <a:ext cx="1312901" cy="5997121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ja-JP" altLang="en-US" sz="32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　学習したことを使って、①と②の文章から、和語・漢語・外来語を見つけましょう。</a:t>
            </a:r>
            <a:endParaRPr kumimoji="1" lang="ja-JP" altLang="en-US" sz="32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1372391" y="143690"/>
            <a:ext cx="553998" cy="482953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24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今日</a:t>
            </a:r>
            <a:r>
              <a:rPr lang="ja-JP" altLang="en-US" sz="2400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の学習をふり返ります。</a:t>
            </a:r>
            <a:endParaRPr kumimoji="1" lang="ja-JP" altLang="en-US" sz="24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pic>
        <p:nvPicPr>
          <p:cNvPr id="18" name="図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8150" y="463937"/>
            <a:ext cx="5963358" cy="5863599"/>
          </a:xfrm>
          <a:prstGeom prst="rect">
            <a:avLst/>
          </a:prstGeom>
        </p:spPr>
      </p:pic>
      <p:sp>
        <p:nvSpPr>
          <p:cNvPr id="19" name="縦書きタイトル 1"/>
          <p:cNvSpPr txBox="1">
            <a:spLocks/>
          </p:cNvSpPr>
          <p:nvPr/>
        </p:nvSpPr>
        <p:spPr>
          <a:xfrm>
            <a:off x="818137" y="241745"/>
            <a:ext cx="1312901" cy="59971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eaVert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2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　前のスライドにもどって、答えを確認しましょう。</a:t>
            </a:r>
            <a:endParaRPr lang="ja-JP" altLang="en-US" sz="32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53539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227</Words>
  <Application>Microsoft Office PowerPoint</Application>
  <PresentationFormat>ワイド画面</PresentationFormat>
  <Paragraphs>71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6" baseType="lpstr">
      <vt:lpstr>HGP教科書体</vt:lpstr>
      <vt:lpstr>HGS教科書体</vt:lpstr>
      <vt:lpstr>游ゴシック</vt:lpstr>
      <vt:lpstr>游ゴシック Light</vt:lpstr>
      <vt:lpstr>Arial</vt:lpstr>
      <vt:lpstr>Office テーマ</vt:lpstr>
      <vt:lpstr>PowerPoint プレゼンテーション</vt:lpstr>
      <vt:lpstr>①と②の文章を音読しましょう。</vt:lpstr>
      <vt:lpstr>①と②の文章を比べましょう。</vt:lpstr>
      <vt:lpstr>比べてみると・・・</vt:lpstr>
      <vt:lpstr>和語について</vt:lpstr>
      <vt:lpstr>漢語について</vt:lpstr>
      <vt:lpstr>外来語について</vt:lpstr>
      <vt:lpstr>外来語について</vt:lpstr>
      <vt:lpstr>　学習したことを使って、①と②の文章から、和語・漢語・外来語を見つけましょう。</vt:lpstr>
      <vt:lpstr>PowerPoint プレゼンテーション</vt:lpstr>
    </vt:vector>
  </TitlesOfParts>
  <Company>町田市教育委員会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157-t19</dc:creator>
  <cp:lastModifiedBy>157-t19</cp:lastModifiedBy>
  <cp:revision>180</cp:revision>
  <cp:lastPrinted>2020-05-11T02:14:48Z</cp:lastPrinted>
  <dcterms:created xsi:type="dcterms:W3CDTF">2020-05-08T04:01:04Z</dcterms:created>
  <dcterms:modified xsi:type="dcterms:W3CDTF">2020-05-14T00:54:12Z</dcterms:modified>
</cp:coreProperties>
</file>