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75" r:id="rId4"/>
    <p:sldId id="276" r:id="rId5"/>
    <p:sldId id="277" r:id="rId6"/>
    <p:sldId id="281" r:id="rId7"/>
    <p:sldId id="282" r:id="rId8"/>
    <p:sldId id="284" r:id="rId9"/>
    <p:sldId id="279" r:id="rId10"/>
    <p:sldId id="274" r:id="rId1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FF"/>
    <a:srgbClr val="FFE5FF"/>
    <a:srgbClr val="FFFFE7"/>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0804" autoAdjust="0"/>
  </p:normalViewPr>
  <p:slideViewPr>
    <p:cSldViewPr snapToGrid="0">
      <p:cViewPr varScale="1">
        <p:scale>
          <a:sx n="49" d="100"/>
          <a:sy n="49" d="100"/>
        </p:scale>
        <p:origin x="1368" y="54"/>
      </p:cViewPr>
      <p:guideLst/>
    </p:cSldViewPr>
  </p:slideViewPr>
  <p:notesTextViewPr>
    <p:cViewPr>
      <p:scale>
        <a:sx n="1" d="1"/>
        <a:sy n="1" d="1"/>
      </p:scale>
      <p:origin x="0" y="-76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F6C8EEA-27BC-495C-B752-106A99C09545}" type="datetimeFigureOut">
              <a:rPr kumimoji="1" lang="ja-JP" altLang="en-US" smtClean="0"/>
              <a:t>2024/2/3</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653BB9D-C715-4BB7-AC6C-EE883D775A87}" type="slidenum">
              <a:rPr kumimoji="1" lang="ja-JP" altLang="en-US" smtClean="0"/>
              <a:t>‹#›</a:t>
            </a:fld>
            <a:endParaRPr kumimoji="1" lang="ja-JP" altLang="en-US"/>
          </a:p>
        </p:txBody>
      </p:sp>
    </p:spTree>
    <p:extLst>
      <p:ext uri="{BB962C8B-B14F-4D97-AF65-F5344CB8AC3E}">
        <p14:creationId xmlns:p14="http://schemas.microsoft.com/office/powerpoint/2010/main" val="17504624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事前）説明会を始める前に、資料の確認をお願いいたします。封筒の表面に同封されている書類のリストが記載されております。すべて揃っているかを御確認ください。書類が不足している場合は、お手数ですが、受付にお越し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653BB9D-C715-4BB7-AC6C-EE883D775A87}" type="slidenum">
              <a:rPr kumimoji="1" lang="ja-JP" altLang="en-US" smtClean="0"/>
              <a:t>1</a:t>
            </a:fld>
            <a:endParaRPr kumimoji="1" lang="ja-JP" altLang="en-US"/>
          </a:p>
        </p:txBody>
      </p:sp>
    </p:spTree>
    <p:extLst>
      <p:ext uri="{BB962C8B-B14F-4D97-AF65-F5344CB8AC3E}">
        <p14:creationId xmlns:p14="http://schemas.microsoft.com/office/powerpoint/2010/main" val="2477677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以上で終了となりますが、たくさんの情報を短い時間でお伝えしております。御家庭で資料をよくお読みになり、分からないことなどありましたら、いつでも学校の方へお問い合わせください。また、入学式に関して万が一変更がある場合は、ホームページで御連絡いたしますので、近くなりましたら、念のためご確認ください。</a:t>
            </a:r>
          </a:p>
          <a:p>
            <a:r>
              <a:rPr kumimoji="1" lang="ja-JP" altLang="ja-JP" sz="1200" kern="1200" dirty="0" smtClean="0">
                <a:solidFill>
                  <a:schemeClr val="tx1"/>
                </a:solidFill>
                <a:effectLst/>
                <a:latin typeface="+mn-lt"/>
                <a:ea typeface="+mn-ea"/>
                <a:cs typeface="+mn-cs"/>
              </a:rPr>
              <a:t>なお、この場でご質問等ございます方は、この後、個別に対応いたします。　</a:t>
            </a:r>
          </a:p>
          <a:p>
            <a:r>
              <a:rPr kumimoji="1" lang="ja-JP" altLang="ja-JP" sz="1200" kern="1200" dirty="0" smtClean="0">
                <a:solidFill>
                  <a:schemeClr val="tx1"/>
                </a:solidFill>
                <a:effectLst/>
                <a:latin typeface="+mn-lt"/>
                <a:ea typeface="+mn-ea"/>
                <a:cs typeface="+mn-cs"/>
              </a:rPr>
              <a:t>全体に関する質問は、受付にて、入学までの準備品に関する質問は、入口に向かって左側の展示コーナー付近にて、保健関係は東海林、給食関係は阿部がお聞きします。まちともに関する質問は、まちともコーディネーターの福岡様にお答えいただきます。また、</a:t>
            </a:r>
            <a:r>
              <a:rPr kumimoji="1" lang="en-US" altLang="ja-JP" sz="1200" kern="1200" dirty="0" smtClean="0">
                <a:solidFill>
                  <a:schemeClr val="tx1"/>
                </a:solidFill>
                <a:effectLst/>
                <a:latin typeface="+mn-lt"/>
                <a:ea typeface="+mn-ea"/>
                <a:cs typeface="+mn-cs"/>
              </a:rPr>
              <a:t>PTA</a:t>
            </a:r>
            <a:r>
              <a:rPr kumimoji="1" lang="ja-JP" altLang="ja-JP" sz="1200" kern="1200" dirty="0" smtClean="0">
                <a:solidFill>
                  <a:schemeClr val="tx1"/>
                </a:solidFill>
                <a:effectLst/>
                <a:latin typeface="+mn-lt"/>
                <a:ea typeface="+mn-ea"/>
                <a:cs typeface="+mn-cs"/>
              </a:rPr>
              <a:t>に関する質問は</a:t>
            </a:r>
            <a:r>
              <a:rPr kumimoji="1" lang="en-US" altLang="ja-JP" sz="1200" kern="1200" dirty="0" smtClean="0">
                <a:solidFill>
                  <a:schemeClr val="tx1"/>
                </a:solidFill>
                <a:effectLst/>
                <a:latin typeface="+mn-lt"/>
                <a:ea typeface="+mn-ea"/>
                <a:cs typeface="+mn-cs"/>
              </a:rPr>
              <a:t>PTA</a:t>
            </a:r>
            <a:r>
              <a:rPr kumimoji="1" lang="ja-JP" altLang="ja-JP" sz="1200" kern="1200" dirty="0" smtClean="0">
                <a:solidFill>
                  <a:schemeClr val="tx1"/>
                </a:solidFill>
                <a:effectLst/>
                <a:latin typeface="+mn-lt"/>
                <a:ea typeface="+mn-ea"/>
                <a:cs typeface="+mn-cs"/>
              </a:rPr>
              <a:t>会長の山さき様にお答えいただきます。何かありましたら、残って御質問ください。</a:t>
            </a:r>
          </a:p>
          <a:p>
            <a:r>
              <a:rPr kumimoji="1" lang="ja-JP" altLang="ja-JP" sz="1200" kern="1200" dirty="0" smtClean="0">
                <a:solidFill>
                  <a:schemeClr val="tx1"/>
                </a:solidFill>
                <a:effectLst/>
                <a:latin typeface="+mn-lt"/>
                <a:ea typeface="+mn-ea"/>
                <a:cs typeface="+mn-cs"/>
              </a:rPr>
              <a:t>下校コースのリボンを受け取られていない方は、入り口に向かって右側の受付にて、お渡ししますので、お忘れのないように、よろしくお願いいたします。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以上をもちまして、２０２４年度　新１年生保護者会を終了いたします。教職員一同、お子様の入学を心よりお待ちいたしております。</a:t>
            </a:r>
          </a:p>
          <a:p>
            <a:r>
              <a:rPr kumimoji="1" lang="ja-JP" altLang="ja-JP" sz="1200" kern="1200" dirty="0" smtClean="0">
                <a:solidFill>
                  <a:schemeClr val="tx1"/>
                </a:solidFill>
                <a:effectLst/>
                <a:latin typeface="+mn-lt"/>
                <a:ea typeface="+mn-ea"/>
                <a:cs typeface="+mn-cs"/>
              </a:rPr>
              <a:t>本日は、お忙しい中、御出席いただき、ありがとうございました。</a:t>
            </a:r>
          </a:p>
          <a:p>
            <a:r>
              <a:rPr kumimoji="1" lang="ja-JP" altLang="ja-JP" sz="1200" kern="1200" dirty="0" smtClean="0">
                <a:solidFill>
                  <a:schemeClr val="tx1"/>
                </a:solidFill>
                <a:effectLst/>
                <a:latin typeface="+mn-lt"/>
                <a:ea typeface="+mn-ea"/>
                <a:cs typeface="+mn-cs"/>
              </a:rPr>
              <a:t>大変恐縮ではございますが、今座っているパイプ椅子を畳んでいただき、体育館前方に運んでいただけると助かります。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653BB9D-C715-4BB7-AC6C-EE883D775A87}" type="slidenum">
              <a:rPr kumimoji="1" lang="ja-JP" altLang="en-US" smtClean="0"/>
              <a:t>10</a:t>
            </a:fld>
            <a:endParaRPr kumimoji="1" lang="ja-JP" altLang="en-US"/>
          </a:p>
        </p:txBody>
      </p:sp>
    </p:spTree>
    <p:extLst>
      <p:ext uri="{BB962C8B-B14F-4D97-AF65-F5344CB8AC3E}">
        <p14:creationId xmlns:p14="http://schemas.microsoft.com/office/powerpoint/2010/main" val="303215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本日は、２０２４年度　新１年生保護者会にお越しいただき、ありがとうございます。</a:t>
            </a:r>
          </a:p>
          <a:p>
            <a:r>
              <a:rPr kumimoji="1" lang="ja-JP" altLang="ja-JP" sz="1200" kern="1200" dirty="0" smtClean="0">
                <a:solidFill>
                  <a:schemeClr val="tx1"/>
                </a:solidFill>
                <a:effectLst/>
                <a:latin typeface="+mn-lt"/>
                <a:ea typeface="+mn-ea"/>
                <a:cs typeface="+mn-cs"/>
              </a:rPr>
              <a:t>本日のプログラムは、御覧のとおりです。司会は、１年担任「 田島 」が務めさせていただきます。よろしくお願い致します。なお、本日の資料は、受付で配布しました封筒の中にまとめてあります。足りない資料がありましたら、挙手していただき、近くの教員までお声掛けください。それでは、早速進めさせていただきます。</a:t>
            </a:r>
          </a:p>
          <a:p>
            <a:r>
              <a:rPr kumimoji="1" lang="ja-JP" altLang="ja-JP" sz="1200" kern="1200" dirty="0" smtClean="0">
                <a:solidFill>
                  <a:schemeClr val="tx1"/>
                </a:solidFill>
                <a:effectLst/>
                <a:latin typeface="+mn-lt"/>
                <a:ea typeface="+mn-ea"/>
                <a:cs typeface="+mn-cs"/>
              </a:rPr>
              <a:t>まず始めに、本校学校長「山</a:t>
            </a:r>
            <a:r>
              <a:rPr kumimoji="1" lang="ja-JP" altLang="ja-JP" sz="1200" kern="1200" dirty="0" err="1" smtClean="0">
                <a:solidFill>
                  <a:schemeClr val="tx1"/>
                </a:solidFill>
                <a:effectLst/>
                <a:latin typeface="+mn-lt"/>
                <a:ea typeface="+mn-ea"/>
                <a:cs typeface="+mn-cs"/>
              </a:rPr>
              <a:t>ざ</a:t>
            </a:r>
            <a:r>
              <a:rPr kumimoji="1" lang="ja-JP" altLang="ja-JP" sz="1200" kern="1200" dirty="0" smtClean="0">
                <a:solidFill>
                  <a:schemeClr val="tx1"/>
                </a:solidFill>
                <a:effectLst/>
                <a:latin typeface="+mn-lt"/>
                <a:ea typeface="+mn-ea"/>
                <a:cs typeface="+mn-cs"/>
              </a:rPr>
              <a:t>き」より、御挨拶をいたします。</a:t>
            </a:r>
          </a:p>
          <a:p>
            <a:r>
              <a:rPr kumimoji="1" lang="ja-JP" altLang="ja-JP" sz="1200" kern="1200" dirty="0" smtClean="0">
                <a:solidFill>
                  <a:schemeClr val="tx1"/>
                </a:solidFill>
                <a:effectLst/>
                <a:latin typeface="+mn-lt"/>
                <a:ea typeface="+mn-ea"/>
                <a:cs typeface="+mn-cs"/>
              </a:rPr>
              <a:t>次に、交通安全について、町田警察署、大蔵駐在「長野警部補」よりお話をいただきます。長野様、よろしくお願い致します。ありがとうございました。</a:t>
            </a:r>
          </a:p>
          <a:p>
            <a:r>
              <a:rPr kumimoji="1" lang="ja-JP" altLang="ja-JP" sz="1200" kern="1200" dirty="0" smtClean="0">
                <a:solidFill>
                  <a:schemeClr val="tx1"/>
                </a:solidFill>
                <a:effectLst/>
                <a:latin typeface="+mn-lt"/>
                <a:ea typeface="+mn-ea"/>
                <a:cs typeface="+mn-cs"/>
              </a:rPr>
              <a:t>次に、「まちとも」について、まちともコーディネーターの福岡様よりお話をいただきます。福岡様よろしくお願い致します。ありがとうございました。</a:t>
            </a:r>
          </a:p>
          <a:p>
            <a:r>
              <a:rPr kumimoji="1" lang="ja-JP" altLang="ja-JP" sz="1200" kern="1200" dirty="0" smtClean="0">
                <a:solidFill>
                  <a:schemeClr val="tx1"/>
                </a:solidFill>
                <a:effectLst/>
                <a:latin typeface="+mn-lt"/>
                <a:ea typeface="+mn-ea"/>
                <a:cs typeface="+mn-cs"/>
              </a:rPr>
              <a:t>次に、「</a:t>
            </a:r>
            <a:r>
              <a:rPr kumimoji="1" lang="en-US" altLang="ja-JP" sz="1200" kern="1200" dirty="0" smtClean="0">
                <a:solidFill>
                  <a:schemeClr val="tx1"/>
                </a:solidFill>
                <a:effectLst/>
                <a:latin typeface="+mn-lt"/>
                <a:ea typeface="+mn-ea"/>
                <a:cs typeface="+mn-cs"/>
              </a:rPr>
              <a:t>PTA</a:t>
            </a:r>
            <a:r>
              <a:rPr kumimoji="1" lang="ja-JP" altLang="ja-JP" sz="1200" kern="1200" dirty="0" smtClean="0">
                <a:solidFill>
                  <a:schemeClr val="tx1"/>
                </a:solidFill>
                <a:effectLst/>
                <a:latin typeface="+mn-lt"/>
                <a:ea typeface="+mn-ea"/>
                <a:cs typeface="+mn-cs"/>
              </a:rPr>
              <a:t>」について、本校</a:t>
            </a:r>
            <a:r>
              <a:rPr kumimoji="1" lang="en-US" altLang="ja-JP" sz="1200" kern="1200" dirty="0" smtClean="0">
                <a:solidFill>
                  <a:schemeClr val="tx1"/>
                </a:solidFill>
                <a:effectLst/>
                <a:latin typeface="+mn-lt"/>
                <a:ea typeface="+mn-ea"/>
                <a:cs typeface="+mn-cs"/>
              </a:rPr>
              <a:t>PTA</a:t>
            </a:r>
            <a:r>
              <a:rPr kumimoji="1" lang="ja-JP" altLang="ja-JP" sz="1200" kern="1200" dirty="0" smtClean="0">
                <a:solidFill>
                  <a:schemeClr val="tx1"/>
                </a:solidFill>
                <a:effectLst/>
                <a:latin typeface="+mn-lt"/>
                <a:ea typeface="+mn-ea"/>
                <a:cs typeface="+mn-cs"/>
              </a:rPr>
              <a:t>会長「山さき」様よりお話をいただきます。山さき様、よろしくお願い致します。ありがとうございました。</a:t>
            </a:r>
          </a:p>
          <a:p>
            <a:r>
              <a:rPr kumimoji="1" lang="ja-JP" altLang="ja-JP" sz="1200" kern="1200" dirty="0" smtClean="0">
                <a:solidFill>
                  <a:schemeClr val="tx1"/>
                </a:solidFill>
                <a:effectLst/>
                <a:latin typeface="+mn-lt"/>
                <a:ea typeface="+mn-ea"/>
                <a:cs typeface="+mn-cs"/>
              </a:rPr>
              <a:t>次に、保健について、養護教諭、東海林よりお話いたします。入学のしおりの　ページをご覧ください。</a:t>
            </a:r>
          </a:p>
          <a:p>
            <a:r>
              <a:rPr kumimoji="1" lang="ja-JP" altLang="ja-JP" sz="1200" kern="1200" dirty="0" smtClean="0">
                <a:solidFill>
                  <a:schemeClr val="tx1"/>
                </a:solidFill>
                <a:effectLst/>
                <a:latin typeface="+mn-lt"/>
                <a:ea typeface="+mn-ea"/>
                <a:cs typeface="+mn-cs"/>
              </a:rPr>
              <a:t>次に、給食について、栄養士阿部よりお話いたします。</a:t>
            </a:r>
          </a:p>
          <a:p>
            <a:r>
              <a:rPr kumimoji="1" lang="ja-JP" altLang="ja-JP" sz="1200" kern="1200" dirty="0" smtClean="0">
                <a:solidFill>
                  <a:schemeClr val="tx1"/>
                </a:solidFill>
                <a:effectLst/>
                <a:latin typeface="+mn-lt"/>
                <a:ea typeface="+mn-ea"/>
                <a:cs typeface="+mn-cs"/>
              </a:rPr>
              <a:t>次に、・特別支援関係についてと教材費について、副校長榎本よりお話いたします。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最後に入学式、入学準備、学校生活についてお話します。入学のしおりをご用意ください。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4653BB9D-C715-4BB7-AC6C-EE883D775A87}" type="slidenum">
              <a:rPr kumimoji="1" lang="ja-JP" altLang="en-US" smtClean="0"/>
              <a:t>2</a:t>
            </a:fld>
            <a:endParaRPr kumimoji="1" lang="ja-JP" altLang="en-US"/>
          </a:p>
        </p:txBody>
      </p:sp>
    </p:spTree>
    <p:extLst>
      <p:ext uri="{BB962C8B-B14F-4D97-AF65-F5344CB8AC3E}">
        <p14:creationId xmlns:p14="http://schemas.microsoft.com/office/powerpoint/2010/main" val="161206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それでは、はじめに、資料１ページ目の入学式について説明致します。</a:t>
            </a:r>
          </a:p>
          <a:p>
            <a:r>
              <a:rPr kumimoji="1" lang="ja-JP" altLang="ja-JP" sz="1200" kern="1200" dirty="0" smtClean="0">
                <a:solidFill>
                  <a:schemeClr val="tx1"/>
                </a:solidFill>
                <a:effectLst/>
                <a:latin typeface="+mn-lt"/>
                <a:ea typeface="+mn-ea"/>
                <a:cs typeface="+mn-cs"/>
              </a:rPr>
              <a:t>来年度入学式は、４月８日（月）１０時３０分からとなります。受付は、９時５０分開始です。当日、受付で御提出していただく書類がありますので御確認ください。１０時１５分までに受付を済ませられるよう、時間には余裕を持ってお越しください。なお、健康上の理由などにより、入学式を欠席される場合は、学校までお電話にて御連絡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4653BB9D-C715-4BB7-AC6C-EE883D775A87}" type="slidenum">
              <a:rPr kumimoji="1" lang="ja-JP" altLang="en-US" smtClean="0"/>
              <a:t>3</a:t>
            </a:fld>
            <a:endParaRPr kumimoji="1" lang="ja-JP" altLang="en-US"/>
          </a:p>
        </p:txBody>
      </p:sp>
    </p:spTree>
    <p:extLst>
      <p:ext uri="{BB962C8B-B14F-4D97-AF65-F5344CB8AC3E}">
        <p14:creationId xmlns:p14="http://schemas.microsoft.com/office/powerpoint/2010/main" val="75830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１、学校に入るまでの準備」についてです。入学前に必要と思われることが書かれております。こちらは資料をよくお読みになり、各御家庭で御確認いただけたらと思います。今現在、約２０の園から来るお子さんの入学を予定しています。様々な文化のもとで生活してきた子供たちが小学校に集まります。ここに書かれている内容をもとにしながら、始めの学校生活をスタートしていきますので、入学までの残りの期間、お子さんの期待が膨らむような時間にしていただけたらと思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653BB9D-C715-4BB7-AC6C-EE883D775A87}" type="slidenum">
              <a:rPr kumimoji="1" lang="ja-JP" altLang="en-US" smtClean="0"/>
              <a:t>4</a:t>
            </a:fld>
            <a:endParaRPr kumimoji="1" lang="ja-JP" altLang="en-US"/>
          </a:p>
        </p:txBody>
      </p:sp>
    </p:spTree>
    <p:extLst>
      <p:ext uri="{BB962C8B-B14F-4D97-AF65-F5344CB8AC3E}">
        <p14:creationId xmlns:p14="http://schemas.microsoft.com/office/powerpoint/2010/main" val="39003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２、入学時に準備するもの」について説明致します。資料に記載されている物を各御家庭で御用意ください。持ち物や着る物には全て、ひらがなで名前を書くようお願い致します。なお、筆箱や鉛筆、消しゴム、下敷きなどは、キャラクターなどのイラストが描かれていないシンプルな物をお選びください。</a:t>
            </a:r>
          </a:p>
          <a:p>
            <a:r>
              <a:rPr kumimoji="1" lang="ja-JP" altLang="ja-JP" sz="1200" kern="1200" dirty="0" smtClean="0">
                <a:solidFill>
                  <a:schemeClr val="tx1"/>
                </a:solidFill>
                <a:effectLst/>
                <a:latin typeface="+mn-lt"/>
                <a:ea typeface="+mn-ea"/>
                <a:cs typeface="+mn-cs"/>
              </a:rPr>
              <a:t>本日、体育館入り口に向かって左側に、防災頭巾カバー、手提げ等の見本を展示しております。ご覧になりたい方は、是非お帰りの際に、展示コーナーにお立ち寄りください。</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653BB9D-C715-4BB7-AC6C-EE883D775A87}" type="slidenum">
              <a:rPr kumimoji="1" lang="ja-JP" altLang="en-US" smtClean="0"/>
              <a:t>5</a:t>
            </a:fld>
            <a:endParaRPr kumimoji="1" lang="ja-JP" altLang="en-US"/>
          </a:p>
        </p:txBody>
      </p:sp>
    </p:spTree>
    <p:extLst>
      <p:ext uri="{BB962C8B-B14F-4D97-AF65-F5344CB8AC3E}">
        <p14:creationId xmlns:p14="http://schemas.microsoft.com/office/powerpoint/2010/main" val="190941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次の「３共同購入するもの」「４通学路」についてですが、こちらは資料をお読みになり、各御家庭で御確認いただけたらと思います。</a:t>
            </a:r>
          </a:p>
          <a:p>
            <a:r>
              <a:rPr kumimoji="1" lang="ja-JP" altLang="ja-JP" sz="1200" kern="1200" dirty="0" smtClean="0">
                <a:solidFill>
                  <a:schemeClr val="tx1"/>
                </a:solidFill>
                <a:effectLst/>
                <a:latin typeface="+mn-lt"/>
                <a:ea typeface="+mn-ea"/>
                <a:cs typeface="+mn-cs"/>
              </a:rPr>
              <a:t>また。本日受付の際に、下校コースリボンをお受け取りいただいてない保護者の方は、説明会終了後、必ずお受け取りいただきますようお願い致します。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653BB9D-C715-4BB7-AC6C-EE883D775A87}" type="slidenum">
              <a:rPr kumimoji="1" lang="ja-JP" altLang="en-US" smtClean="0"/>
              <a:t>6</a:t>
            </a:fld>
            <a:endParaRPr kumimoji="1" lang="ja-JP" altLang="en-US"/>
          </a:p>
        </p:txBody>
      </p:sp>
    </p:spTree>
    <p:extLst>
      <p:ext uri="{BB962C8B-B14F-4D97-AF65-F5344CB8AC3E}">
        <p14:creationId xmlns:p14="http://schemas.microsoft.com/office/powerpoint/2010/main" val="23468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入学式までには、ランドセルの横にリボンを付けておいてください。</a:t>
            </a:r>
          </a:p>
          <a:p>
            <a:r>
              <a:rPr kumimoji="1" lang="ja-JP" altLang="ja-JP" sz="1200" kern="1200" dirty="0" smtClean="0">
                <a:solidFill>
                  <a:schemeClr val="tx1"/>
                </a:solidFill>
                <a:effectLst/>
                <a:latin typeface="+mn-lt"/>
                <a:ea typeface="+mn-ea"/>
                <a:cs typeface="+mn-cs"/>
              </a:rPr>
              <a:t>学童に通うご家庭は、自分のコースの色のリボンと合わせて、学童用のリボンもお付けください。</a:t>
            </a:r>
          </a:p>
          <a:p>
            <a:r>
              <a:rPr kumimoji="1" lang="ja-JP" altLang="ja-JP" sz="1200" kern="1200" dirty="0" smtClean="0">
                <a:solidFill>
                  <a:schemeClr val="tx1"/>
                </a:solidFill>
                <a:effectLst/>
                <a:latin typeface="+mn-lt"/>
                <a:ea typeface="+mn-ea"/>
                <a:cs typeface="+mn-cs"/>
              </a:rPr>
              <a:t>大蔵学童は水玉リボンになります。</a:t>
            </a:r>
          </a:p>
          <a:p>
            <a:r>
              <a:rPr kumimoji="1" lang="ja-JP" altLang="ja-JP" sz="1200" kern="1200" dirty="0" smtClean="0">
                <a:solidFill>
                  <a:schemeClr val="tx1"/>
                </a:solidFill>
                <a:effectLst/>
                <a:latin typeface="+mn-lt"/>
                <a:ea typeface="+mn-ea"/>
                <a:cs typeface="+mn-cs"/>
              </a:rPr>
              <a:t>尚、学童に行く日だけ、学童用のリボンを付けていただくので、学童用のリボンは、取り外し可能な金具等に結び付けることをおすすめします。</a:t>
            </a:r>
          </a:p>
          <a:p>
            <a:r>
              <a:rPr kumimoji="1" lang="ja-JP" altLang="ja-JP" sz="1200" kern="1200" dirty="0" smtClean="0">
                <a:solidFill>
                  <a:schemeClr val="tx1"/>
                </a:solidFill>
                <a:effectLst/>
                <a:latin typeface="+mn-lt"/>
                <a:ea typeface="+mn-ea"/>
                <a:cs typeface="+mn-cs"/>
              </a:rPr>
              <a:t>ご協力のほど、お願いします。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653BB9D-C715-4BB7-AC6C-EE883D775A87}" type="slidenum">
              <a:rPr kumimoji="1" lang="ja-JP" altLang="en-US" smtClean="0"/>
              <a:t>7</a:t>
            </a:fld>
            <a:endParaRPr kumimoji="1" lang="ja-JP" altLang="en-US"/>
          </a:p>
        </p:txBody>
      </p:sp>
    </p:spTree>
    <p:extLst>
      <p:ext uri="{BB962C8B-B14F-4D97-AF65-F5344CB8AC3E}">
        <p14:creationId xmlns:p14="http://schemas.microsoft.com/office/powerpoint/2010/main" val="271865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学童に通うご家庭は、自分のコースの色のリボンと合わせて、学童用のリボンもお付けください。</a:t>
            </a:r>
          </a:p>
          <a:p>
            <a:r>
              <a:rPr kumimoji="1" lang="ja-JP" altLang="ja-JP" sz="1200" kern="1200" dirty="0" smtClean="0">
                <a:solidFill>
                  <a:schemeClr val="tx1"/>
                </a:solidFill>
                <a:effectLst/>
                <a:latin typeface="+mn-lt"/>
                <a:ea typeface="+mn-ea"/>
                <a:cs typeface="+mn-cs"/>
              </a:rPr>
              <a:t>大蔵学童は水玉リボンになります。</a:t>
            </a:r>
          </a:p>
          <a:p>
            <a:r>
              <a:rPr kumimoji="1" lang="ja-JP" altLang="ja-JP" sz="1200" kern="1200" dirty="0" smtClean="0">
                <a:solidFill>
                  <a:schemeClr val="tx1"/>
                </a:solidFill>
                <a:effectLst/>
                <a:latin typeface="+mn-lt"/>
                <a:ea typeface="+mn-ea"/>
                <a:cs typeface="+mn-cs"/>
              </a:rPr>
              <a:t>尚、学童に行く日だけ、学童用のリボンを付けていただくので、学童用のリボンは、取り外し可能な金具等に結び付けることをおすすめします。</a:t>
            </a:r>
          </a:p>
          <a:p>
            <a:r>
              <a:rPr kumimoji="1" lang="ja-JP" altLang="ja-JP" sz="1200" kern="1200" dirty="0" smtClean="0">
                <a:solidFill>
                  <a:schemeClr val="tx1"/>
                </a:solidFill>
                <a:effectLst/>
                <a:latin typeface="+mn-lt"/>
                <a:ea typeface="+mn-ea"/>
                <a:cs typeface="+mn-cs"/>
              </a:rPr>
              <a:t>ご協力のほど、お願いします。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653BB9D-C715-4BB7-AC6C-EE883D775A87}" type="slidenum">
              <a:rPr kumimoji="1" lang="ja-JP" altLang="en-US" smtClean="0"/>
              <a:t>8</a:t>
            </a:fld>
            <a:endParaRPr kumimoji="1" lang="ja-JP" altLang="en-US"/>
          </a:p>
        </p:txBody>
      </p:sp>
    </p:spTree>
    <p:extLst>
      <p:ext uri="{BB962C8B-B14F-4D97-AF65-F5344CB8AC3E}">
        <p14:creationId xmlns:p14="http://schemas.microsoft.com/office/powerpoint/2010/main" val="520020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最後に「５、学校生活について」説明致します。１年生は入学後、しばらくは３もしくは４時間授業となります。４月中旬から給食が始まり、５月中旬から５時間授業が始まります。授業時間や下校時刻等の詳細は、入学式後に配布されるお便りにて御確認ください。</a:t>
            </a:r>
          </a:p>
          <a:p>
            <a:r>
              <a:rPr kumimoji="1" lang="ja-JP" altLang="ja-JP" sz="1200" kern="1200" dirty="0" smtClean="0">
                <a:solidFill>
                  <a:schemeClr val="tx1"/>
                </a:solidFill>
                <a:effectLst/>
                <a:latin typeface="+mn-lt"/>
                <a:ea typeface="+mn-ea"/>
                <a:cs typeface="+mn-cs"/>
              </a:rPr>
              <a:t>以上でこちらの説明を終わります。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653BB9D-C715-4BB7-AC6C-EE883D775A87}" type="slidenum">
              <a:rPr kumimoji="1" lang="ja-JP" altLang="en-US" smtClean="0"/>
              <a:t>9</a:t>
            </a:fld>
            <a:endParaRPr kumimoji="1" lang="ja-JP" altLang="en-US"/>
          </a:p>
        </p:txBody>
      </p:sp>
    </p:spTree>
    <p:extLst>
      <p:ext uri="{BB962C8B-B14F-4D97-AF65-F5344CB8AC3E}">
        <p14:creationId xmlns:p14="http://schemas.microsoft.com/office/powerpoint/2010/main" val="326525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F9C0517-3F5F-4152-9181-D3FC1069AFE1}" type="datetimeFigureOut">
              <a:rPr kumimoji="1" lang="ja-JP" altLang="en-US" smtClean="0"/>
              <a:t>2024/2/3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FF29C5-9463-4CCA-A4EC-CAC268B33A34}" type="slidenum">
              <a:rPr kumimoji="1" lang="ja-JP" altLang="en-US" smtClean="0"/>
              <a:t>‹#›</a:t>
            </a:fld>
            <a:endParaRPr kumimoji="1" lang="ja-JP" altLang="en-US"/>
          </a:p>
        </p:txBody>
      </p:sp>
    </p:spTree>
    <p:extLst>
      <p:ext uri="{BB962C8B-B14F-4D97-AF65-F5344CB8AC3E}">
        <p14:creationId xmlns:p14="http://schemas.microsoft.com/office/powerpoint/2010/main" val="1307140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F9C0517-3F5F-4152-9181-D3FC1069AFE1}" type="datetimeFigureOut">
              <a:rPr kumimoji="1" lang="ja-JP" altLang="en-US" smtClean="0"/>
              <a:t>2024/2/3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FF29C5-9463-4CCA-A4EC-CAC268B33A34}" type="slidenum">
              <a:rPr kumimoji="1" lang="ja-JP" altLang="en-US" smtClean="0"/>
              <a:t>‹#›</a:t>
            </a:fld>
            <a:endParaRPr kumimoji="1" lang="ja-JP" altLang="en-US"/>
          </a:p>
        </p:txBody>
      </p:sp>
    </p:spTree>
    <p:extLst>
      <p:ext uri="{BB962C8B-B14F-4D97-AF65-F5344CB8AC3E}">
        <p14:creationId xmlns:p14="http://schemas.microsoft.com/office/powerpoint/2010/main" val="2529036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F9C0517-3F5F-4152-9181-D3FC1069AFE1}" type="datetimeFigureOut">
              <a:rPr kumimoji="1" lang="ja-JP" altLang="en-US" smtClean="0"/>
              <a:t>2024/2/3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FF29C5-9463-4CCA-A4EC-CAC268B33A34}" type="slidenum">
              <a:rPr kumimoji="1" lang="ja-JP" altLang="en-US" smtClean="0"/>
              <a:t>‹#›</a:t>
            </a:fld>
            <a:endParaRPr kumimoji="1" lang="ja-JP" altLang="en-US"/>
          </a:p>
        </p:txBody>
      </p:sp>
    </p:spTree>
    <p:extLst>
      <p:ext uri="{BB962C8B-B14F-4D97-AF65-F5344CB8AC3E}">
        <p14:creationId xmlns:p14="http://schemas.microsoft.com/office/powerpoint/2010/main" val="861452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F9C0517-3F5F-4152-9181-D3FC1069AFE1}" type="datetimeFigureOut">
              <a:rPr kumimoji="1" lang="ja-JP" altLang="en-US" smtClean="0"/>
              <a:t>2024/2/3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FF29C5-9463-4CCA-A4EC-CAC268B33A34}" type="slidenum">
              <a:rPr kumimoji="1" lang="ja-JP" altLang="en-US" smtClean="0"/>
              <a:t>‹#›</a:t>
            </a:fld>
            <a:endParaRPr kumimoji="1" lang="ja-JP" altLang="en-US"/>
          </a:p>
        </p:txBody>
      </p:sp>
    </p:spTree>
    <p:extLst>
      <p:ext uri="{BB962C8B-B14F-4D97-AF65-F5344CB8AC3E}">
        <p14:creationId xmlns:p14="http://schemas.microsoft.com/office/powerpoint/2010/main" val="189375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F9C0517-3F5F-4152-9181-D3FC1069AFE1}" type="datetimeFigureOut">
              <a:rPr kumimoji="1" lang="ja-JP" altLang="en-US" smtClean="0"/>
              <a:t>2024/2/3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FF29C5-9463-4CCA-A4EC-CAC268B33A34}" type="slidenum">
              <a:rPr kumimoji="1" lang="ja-JP" altLang="en-US" smtClean="0"/>
              <a:t>‹#›</a:t>
            </a:fld>
            <a:endParaRPr kumimoji="1" lang="ja-JP" altLang="en-US"/>
          </a:p>
        </p:txBody>
      </p:sp>
    </p:spTree>
    <p:extLst>
      <p:ext uri="{BB962C8B-B14F-4D97-AF65-F5344CB8AC3E}">
        <p14:creationId xmlns:p14="http://schemas.microsoft.com/office/powerpoint/2010/main" val="326104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F9C0517-3F5F-4152-9181-D3FC1069AFE1}" type="datetimeFigureOut">
              <a:rPr kumimoji="1" lang="ja-JP" altLang="en-US" smtClean="0"/>
              <a:t>2024/2/3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FF29C5-9463-4CCA-A4EC-CAC268B33A34}" type="slidenum">
              <a:rPr kumimoji="1" lang="ja-JP" altLang="en-US" smtClean="0"/>
              <a:t>‹#›</a:t>
            </a:fld>
            <a:endParaRPr kumimoji="1" lang="ja-JP" altLang="en-US"/>
          </a:p>
        </p:txBody>
      </p:sp>
    </p:spTree>
    <p:extLst>
      <p:ext uri="{BB962C8B-B14F-4D97-AF65-F5344CB8AC3E}">
        <p14:creationId xmlns:p14="http://schemas.microsoft.com/office/powerpoint/2010/main" val="13021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F9C0517-3F5F-4152-9181-D3FC1069AFE1}" type="datetimeFigureOut">
              <a:rPr kumimoji="1" lang="ja-JP" altLang="en-US" smtClean="0"/>
              <a:t>2024/2/3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FFF29C5-9463-4CCA-A4EC-CAC268B33A34}" type="slidenum">
              <a:rPr kumimoji="1" lang="ja-JP" altLang="en-US" smtClean="0"/>
              <a:t>‹#›</a:t>
            </a:fld>
            <a:endParaRPr kumimoji="1" lang="ja-JP" altLang="en-US"/>
          </a:p>
        </p:txBody>
      </p:sp>
    </p:spTree>
    <p:extLst>
      <p:ext uri="{BB962C8B-B14F-4D97-AF65-F5344CB8AC3E}">
        <p14:creationId xmlns:p14="http://schemas.microsoft.com/office/powerpoint/2010/main" val="364818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F9C0517-3F5F-4152-9181-D3FC1069AFE1}" type="datetimeFigureOut">
              <a:rPr kumimoji="1" lang="ja-JP" altLang="en-US" smtClean="0"/>
              <a:t>2024/2/3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FFF29C5-9463-4CCA-A4EC-CAC268B33A34}" type="slidenum">
              <a:rPr kumimoji="1" lang="ja-JP" altLang="en-US" smtClean="0"/>
              <a:t>‹#›</a:t>
            </a:fld>
            <a:endParaRPr kumimoji="1" lang="ja-JP" altLang="en-US"/>
          </a:p>
        </p:txBody>
      </p:sp>
    </p:spTree>
    <p:extLst>
      <p:ext uri="{BB962C8B-B14F-4D97-AF65-F5344CB8AC3E}">
        <p14:creationId xmlns:p14="http://schemas.microsoft.com/office/powerpoint/2010/main" val="92074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F9C0517-3F5F-4152-9181-D3FC1069AFE1}" type="datetimeFigureOut">
              <a:rPr kumimoji="1" lang="ja-JP" altLang="en-US" smtClean="0"/>
              <a:t>2024/2/3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FFF29C5-9463-4CCA-A4EC-CAC268B33A34}" type="slidenum">
              <a:rPr kumimoji="1" lang="ja-JP" altLang="en-US" smtClean="0"/>
              <a:t>‹#›</a:t>
            </a:fld>
            <a:endParaRPr kumimoji="1" lang="ja-JP" altLang="en-US"/>
          </a:p>
        </p:txBody>
      </p:sp>
    </p:spTree>
    <p:extLst>
      <p:ext uri="{BB962C8B-B14F-4D97-AF65-F5344CB8AC3E}">
        <p14:creationId xmlns:p14="http://schemas.microsoft.com/office/powerpoint/2010/main" val="281823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F9C0517-3F5F-4152-9181-D3FC1069AFE1}" type="datetimeFigureOut">
              <a:rPr kumimoji="1" lang="ja-JP" altLang="en-US" smtClean="0"/>
              <a:t>2024/2/3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FF29C5-9463-4CCA-A4EC-CAC268B33A34}" type="slidenum">
              <a:rPr kumimoji="1" lang="ja-JP" altLang="en-US" smtClean="0"/>
              <a:t>‹#›</a:t>
            </a:fld>
            <a:endParaRPr kumimoji="1" lang="ja-JP" altLang="en-US"/>
          </a:p>
        </p:txBody>
      </p:sp>
    </p:spTree>
    <p:extLst>
      <p:ext uri="{BB962C8B-B14F-4D97-AF65-F5344CB8AC3E}">
        <p14:creationId xmlns:p14="http://schemas.microsoft.com/office/powerpoint/2010/main" val="397825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F9C0517-3F5F-4152-9181-D3FC1069AFE1}" type="datetimeFigureOut">
              <a:rPr kumimoji="1" lang="ja-JP" altLang="en-US" smtClean="0"/>
              <a:t>2024/2/3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FF29C5-9463-4CCA-A4EC-CAC268B33A34}" type="slidenum">
              <a:rPr kumimoji="1" lang="ja-JP" altLang="en-US" smtClean="0"/>
              <a:t>‹#›</a:t>
            </a:fld>
            <a:endParaRPr kumimoji="1" lang="ja-JP" altLang="en-US"/>
          </a:p>
        </p:txBody>
      </p:sp>
    </p:spTree>
    <p:extLst>
      <p:ext uri="{BB962C8B-B14F-4D97-AF65-F5344CB8AC3E}">
        <p14:creationId xmlns:p14="http://schemas.microsoft.com/office/powerpoint/2010/main" val="389080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C0517-3F5F-4152-9181-D3FC1069AFE1}" type="datetimeFigureOut">
              <a:rPr kumimoji="1" lang="ja-JP" altLang="en-US" smtClean="0"/>
              <a:t>2024/2/3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F29C5-9463-4CCA-A4EC-CAC268B33A34}" type="slidenum">
              <a:rPr kumimoji="1" lang="ja-JP" altLang="en-US" smtClean="0"/>
              <a:t>‹#›</a:t>
            </a:fld>
            <a:endParaRPr kumimoji="1" lang="ja-JP" altLang="en-US"/>
          </a:p>
        </p:txBody>
      </p:sp>
    </p:spTree>
    <p:extLst>
      <p:ext uri="{BB962C8B-B14F-4D97-AF65-F5344CB8AC3E}">
        <p14:creationId xmlns:p14="http://schemas.microsoft.com/office/powerpoint/2010/main" val="4234043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5198534" y="2523744"/>
            <a:ext cx="6512248" cy="3022565"/>
          </a:xfrm>
          <a:prstGeom prst="roundRect">
            <a:avLst/>
          </a:prstGeom>
          <a:solidFill>
            <a:srgbClr val="FFFFE7"/>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38490" y="134455"/>
            <a:ext cx="8884356" cy="2308324"/>
          </a:xfrm>
          <a:prstGeom prst="rect">
            <a:avLst/>
          </a:prstGeom>
          <a:noFill/>
        </p:spPr>
        <p:txBody>
          <a:bodyPr wrap="square" rtlCol="0">
            <a:spAutoFit/>
          </a:bodyPr>
          <a:lstStyle/>
          <a:p>
            <a:pPr algn="ctr"/>
            <a:r>
              <a:rPr lang="ja-JP" altLang="en-US" sz="7200" dirty="0" smtClean="0">
                <a:latin typeface="HGS創英角ｺﾞｼｯｸUB" panose="020B0900000000000000" pitchFamily="50" charset="-128"/>
                <a:ea typeface="HGS創英角ｺﾞｼｯｸUB" panose="020B0900000000000000" pitchFamily="50" charset="-128"/>
              </a:rPr>
              <a:t>２０２</a:t>
            </a:r>
            <a:r>
              <a:rPr lang="ja-JP" altLang="en-US" sz="7200" dirty="0">
                <a:latin typeface="HGS創英角ｺﾞｼｯｸUB" panose="020B0900000000000000" pitchFamily="50" charset="-128"/>
                <a:ea typeface="HGS創英角ｺﾞｼｯｸUB" panose="020B0900000000000000" pitchFamily="50" charset="-128"/>
              </a:rPr>
              <a:t>４</a:t>
            </a:r>
            <a:r>
              <a:rPr lang="ja-JP" altLang="en-US" sz="7200" dirty="0" smtClean="0">
                <a:latin typeface="HGS創英角ｺﾞｼｯｸUB" panose="020B0900000000000000" pitchFamily="50" charset="-128"/>
                <a:ea typeface="HGS創英角ｺﾞｼｯｸUB" panose="020B0900000000000000" pitchFamily="50" charset="-128"/>
              </a:rPr>
              <a:t>年度</a:t>
            </a:r>
            <a:r>
              <a:rPr lang="en-US" altLang="ja-JP" sz="7200" dirty="0">
                <a:latin typeface="HGS創英角ｺﾞｼｯｸUB" panose="020B0900000000000000" pitchFamily="50" charset="-128"/>
                <a:ea typeface="HGS創英角ｺﾞｼｯｸUB" panose="020B0900000000000000" pitchFamily="50" charset="-128"/>
              </a:rPr>
              <a:t/>
            </a:r>
            <a:br>
              <a:rPr lang="en-US" altLang="ja-JP" sz="7200" dirty="0">
                <a:latin typeface="HGS創英角ｺﾞｼｯｸUB" panose="020B0900000000000000" pitchFamily="50" charset="-128"/>
                <a:ea typeface="HGS創英角ｺﾞｼｯｸUB" panose="020B0900000000000000" pitchFamily="50" charset="-128"/>
              </a:rPr>
            </a:br>
            <a:r>
              <a:rPr lang="ja-JP" altLang="en-US" sz="7200" dirty="0" smtClean="0">
                <a:latin typeface="HGS創英角ｺﾞｼｯｸUB" panose="020B0900000000000000" pitchFamily="50" charset="-128"/>
                <a:ea typeface="HGS創英角ｺﾞｼｯｸUB" panose="020B0900000000000000" pitchFamily="50" charset="-128"/>
              </a:rPr>
              <a:t>新１年生</a:t>
            </a:r>
            <a:r>
              <a:rPr lang="ja-JP" altLang="en-US" sz="7200" dirty="0">
                <a:latin typeface="HGS創英角ｺﾞｼｯｸUB" panose="020B0900000000000000" pitchFamily="50" charset="-128"/>
                <a:ea typeface="HGS創英角ｺﾞｼｯｸUB" panose="020B0900000000000000" pitchFamily="50" charset="-128"/>
              </a:rPr>
              <a:t>　</a:t>
            </a:r>
            <a:r>
              <a:rPr lang="ja-JP" altLang="en-US" sz="7200" dirty="0" smtClean="0">
                <a:latin typeface="HGS創英角ｺﾞｼｯｸUB" panose="020B0900000000000000" pitchFamily="50" charset="-128"/>
                <a:ea typeface="HGS創英角ｺﾞｼｯｸUB" panose="020B0900000000000000" pitchFamily="50" charset="-128"/>
              </a:rPr>
              <a:t>保護</a:t>
            </a:r>
            <a:r>
              <a:rPr lang="ja-JP" altLang="en-US" sz="7200" dirty="0">
                <a:latin typeface="HGS創英角ｺﾞｼｯｸUB" panose="020B0900000000000000" pitchFamily="50" charset="-128"/>
                <a:ea typeface="HGS創英角ｺﾞｼｯｸUB" panose="020B0900000000000000" pitchFamily="50" charset="-128"/>
              </a:rPr>
              <a:t>者</a:t>
            </a:r>
            <a:r>
              <a:rPr lang="ja-JP" altLang="en-US" sz="7200" dirty="0" smtClean="0">
                <a:latin typeface="HGS創英角ｺﾞｼｯｸUB" panose="020B0900000000000000" pitchFamily="50" charset="-128"/>
                <a:ea typeface="HGS創英角ｺﾞｼｯｸUB" panose="020B0900000000000000" pitchFamily="50" charset="-128"/>
              </a:rPr>
              <a:t>会</a:t>
            </a:r>
            <a:endParaRPr kumimoji="1" lang="ja-JP" altLang="en-US" sz="7200" dirty="0"/>
          </a:p>
        </p:txBody>
      </p:sp>
      <p:sp>
        <p:nvSpPr>
          <p:cNvPr id="7" name="テキスト ボックス 6"/>
          <p:cNvSpPr txBox="1"/>
          <p:nvPr/>
        </p:nvSpPr>
        <p:spPr>
          <a:xfrm>
            <a:off x="3307644" y="5531557"/>
            <a:ext cx="8884356" cy="1200329"/>
          </a:xfrm>
          <a:prstGeom prst="rect">
            <a:avLst/>
          </a:prstGeom>
          <a:noFill/>
        </p:spPr>
        <p:txBody>
          <a:bodyPr wrap="square" rtlCol="0">
            <a:spAutoFit/>
          </a:bodyPr>
          <a:lstStyle/>
          <a:p>
            <a:pPr algn="ctr"/>
            <a:r>
              <a:rPr lang="en-US" altLang="ja-JP" sz="4000" dirty="0" smtClean="0">
                <a:latin typeface="HGS創英角ｺﾞｼｯｸUB" panose="020B0900000000000000" pitchFamily="50" charset="-128"/>
                <a:ea typeface="HGS創英角ｺﾞｼｯｸUB" panose="020B0900000000000000" pitchFamily="50" charset="-128"/>
              </a:rPr>
              <a:t>2024</a:t>
            </a:r>
            <a:r>
              <a:rPr kumimoji="1" lang="en-US" altLang="ja-JP" sz="4000" dirty="0" smtClean="0">
                <a:latin typeface="HGS創英角ｺﾞｼｯｸUB" panose="020B0900000000000000" pitchFamily="50" charset="-128"/>
                <a:ea typeface="HGS創英角ｺﾞｼｯｸUB" panose="020B0900000000000000" pitchFamily="50" charset="-128"/>
              </a:rPr>
              <a:t>.</a:t>
            </a:r>
            <a:r>
              <a:rPr lang="en-US" altLang="ja-JP" sz="4000" dirty="0" smtClean="0">
                <a:latin typeface="HGS創英角ｺﾞｼｯｸUB" panose="020B0900000000000000" pitchFamily="50" charset="-128"/>
                <a:ea typeface="HGS創英角ｺﾞｼｯｸUB" panose="020B0900000000000000" pitchFamily="50" charset="-128"/>
              </a:rPr>
              <a:t>2</a:t>
            </a:r>
            <a:r>
              <a:rPr kumimoji="1" lang="en-US" altLang="ja-JP" sz="4000" dirty="0" smtClean="0">
                <a:latin typeface="HGS創英角ｺﾞｼｯｸUB" panose="020B0900000000000000" pitchFamily="50" charset="-128"/>
                <a:ea typeface="HGS創英角ｺﾞｼｯｸUB" panose="020B0900000000000000" pitchFamily="50" charset="-128"/>
              </a:rPr>
              <a:t>.</a:t>
            </a:r>
            <a:r>
              <a:rPr lang="en-US" altLang="ja-JP" sz="4000" dirty="0" smtClean="0">
                <a:latin typeface="HGS創英角ｺﾞｼｯｸUB" panose="020B0900000000000000" pitchFamily="50" charset="-128"/>
                <a:ea typeface="HGS創英角ｺﾞｼｯｸUB" panose="020B0900000000000000" pitchFamily="50" charset="-128"/>
              </a:rPr>
              <a:t>6</a:t>
            </a:r>
            <a:r>
              <a:rPr kumimoji="1" lang="ja-JP" altLang="en-US" sz="4000" dirty="0" smtClean="0">
                <a:latin typeface="HGS創英角ｺﾞｼｯｸUB" panose="020B0900000000000000" pitchFamily="50" charset="-128"/>
                <a:ea typeface="HGS創英角ｺﾞｼｯｸUB" panose="020B0900000000000000" pitchFamily="50" charset="-128"/>
              </a:rPr>
              <a:t>　町田市立　大蔵小学校</a:t>
            </a:r>
            <a:r>
              <a:rPr kumimoji="1" lang="en-US" altLang="ja-JP" sz="7200" dirty="0" smtClean="0"/>
              <a:t> </a:t>
            </a:r>
            <a:endParaRPr kumimoji="1" lang="ja-JP" altLang="en-US" sz="7200"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446" y="2442779"/>
            <a:ext cx="4755507" cy="3429909"/>
          </a:xfrm>
          <a:prstGeom prst="rect">
            <a:avLst/>
          </a:prstGeom>
        </p:spPr>
      </p:pic>
      <p:sp>
        <p:nvSpPr>
          <p:cNvPr id="11" name="テキスト ボックス 10"/>
          <p:cNvSpPr txBox="1"/>
          <p:nvPr/>
        </p:nvSpPr>
        <p:spPr>
          <a:xfrm>
            <a:off x="5198534" y="2651019"/>
            <a:ext cx="6434667" cy="2800767"/>
          </a:xfrm>
          <a:prstGeom prst="rect">
            <a:avLst/>
          </a:prstGeom>
          <a:noFill/>
        </p:spPr>
        <p:txBody>
          <a:bodyPr wrap="square" rtlCol="0">
            <a:spAutoFit/>
          </a:bodyPr>
          <a:lstStyle/>
          <a:p>
            <a:pPr algn="ctr"/>
            <a:r>
              <a:rPr kumimoji="1" lang="ja-JP" altLang="en-US" sz="4400" b="1" dirty="0" smtClean="0">
                <a:latin typeface="HG丸ｺﾞｼｯｸM-PRO" panose="020F0600000000000000" pitchFamily="50" charset="-128"/>
                <a:ea typeface="HG丸ｺﾞｼｯｸM-PRO" panose="020F0600000000000000" pitchFamily="50" charset="-128"/>
              </a:rPr>
              <a:t>茶封筒</a:t>
            </a:r>
            <a:r>
              <a:rPr kumimoji="1" lang="en-US" altLang="ja-JP" sz="4400" b="1" dirty="0" smtClean="0">
                <a:latin typeface="HG丸ｺﾞｼｯｸM-PRO" panose="020F0600000000000000" pitchFamily="50" charset="-128"/>
                <a:ea typeface="HG丸ｺﾞｼｯｸM-PRO" panose="020F0600000000000000" pitchFamily="50" charset="-128"/>
              </a:rPr>
              <a:t>(</a:t>
            </a:r>
            <a:r>
              <a:rPr kumimoji="1" lang="ja-JP" altLang="en-US" sz="4400" b="1" dirty="0" smtClean="0">
                <a:latin typeface="HG丸ｺﾞｼｯｸM-PRO" panose="020F0600000000000000" pitchFamily="50" charset="-128"/>
                <a:ea typeface="HG丸ｺﾞｼｯｸM-PRO" panose="020F0600000000000000" pitchFamily="50" charset="-128"/>
              </a:rPr>
              <a:t>おもて面</a:t>
            </a:r>
            <a:r>
              <a:rPr kumimoji="1" lang="en-US" altLang="ja-JP" sz="4400" b="1" dirty="0" smtClean="0">
                <a:latin typeface="HG丸ｺﾞｼｯｸM-PRO" panose="020F0600000000000000" pitchFamily="50" charset="-128"/>
                <a:ea typeface="HG丸ｺﾞｼｯｸM-PRO" panose="020F0600000000000000" pitchFamily="50" charset="-128"/>
              </a:rPr>
              <a:t>)</a:t>
            </a:r>
            <a:r>
              <a:rPr kumimoji="1" lang="ja-JP" altLang="en-US" sz="4400" b="1" dirty="0" smtClean="0">
                <a:latin typeface="HG丸ｺﾞｼｯｸM-PRO" panose="020F0600000000000000" pitchFamily="50" charset="-128"/>
                <a:ea typeface="HG丸ｺﾞｼｯｸM-PRO" panose="020F0600000000000000" pitchFamily="50" charset="-128"/>
              </a:rPr>
              <a:t>に</a:t>
            </a:r>
            <a:endParaRPr kumimoji="1" lang="en-US" altLang="ja-JP" sz="4400" b="1" dirty="0" smtClean="0">
              <a:latin typeface="HG丸ｺﾞｼｯｸM-PRO" panose="020F0600000000000000" pitchFamily="50" charset="-128"/>
              <a:ea typeface="HG丸ｺﾞｼｯｸM-PRO" panose="020F0600000000000000" pitchFamily="50" charset="-128"/>
            </a:endParaRPr>
          </a:p>
          <a:p>
            <a:pPr algn="ctr"/>
            <a:r>
              <a:rPr kumimoji="1" lang="ja-JP" altLang="en-US" sz="4400" b="1" dirty="0" smtClean="0">
                <a:latin typeface="HG丸ｺﾞｼｯｸM-PRO" panose="020F0600000000000000" pitchFamily="50" charset="-128"/>
                <a:ea typeface="HG丸ｺﾞｼｯｸM-PRO" panose="020F0600000000000000" pitchFamily="50" charset="-128"/>
              </a:rPr>
              <a:t>記載されている資料が揃っているか</a:t>
            </a:r>
            <a:endParaRPr kumimoji="1" lang="en-US" altLang="ja-JP" sz="4400" b="1" dirty="0" smtClean="0">
              <a:latin typeface="HG丸ｺﾞｼｯｸM-PRO" panose="020F0600000000000000" pitchFamily="50" charset="-128"/>
              <a:ea typeface="HG丸ｺﾞｼｯｸM-PRO" panose="020F0600000000000000" pitchFamily="50" charset="-128"/>
            </a:endParaRPr>
          </a:p>
          <a:p>
            <a:pPr algn="ctr"/>
            <a:r>
              <a:rPr kumimoji="1" lang="ja-JP" altLang="en-US" sz="4400" b="1" dirty="0" smtClean="0">
                <a:latin typeface="HG丸ｺﾞｼｯｸM-PRO" panose="020F0600000000000000" pitchFamily="50" charset="-128"/>
                <a:ea typeface="HG丸ｺﾞｼｯｸM-PRO" panose="020F0600000000000000" pitchFamily="50" charset="-128"/>
              </a:rPr>
              <a:t>御確認ください。</a:t>
            </a:r>
            <a:endParaRPr kumimoji="1" lang="en-US" altLang="ja-JP" sz="44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73583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ご清聴ありがとうございました」と言う人のイラスト（女性）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823" y="329184"/>
            <a:ext cx="5614888" cy="623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012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88648" y="1015663"/>
            <a:ext cx="11160807" cy="5600654"/>
          </a:xfrm>
          <a:prstGeom prst="roundRect">
            <a:avLst/>
          </a:prstGeom>
          <a:solidFill>
            <a:srgbClr val="FFE5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020709" y="0"/>
            <a:ext cx="8466666" cy="1015663"/>
          </a:xfrm>
          <a:prstGeom prst="rect">
            <a:avLst/>
          </a:prstGeom>
          <a:noFill/>
        </p:spPr>
        <p:txBody>
          <a:bodyPr wrap="square" rtlCol="0">
            <a:spAutoFit/>
          </a:bodyPr>
          <a:lstStyle/>
          <a:p>
            <a:r>
              <a:rPr kumimoji="1" lang="en-US" altLang="ja-JP" sz="6000" dirty="0" smtClean="0">
                <a:latin typeface="HG創英角ｺﾞｼｯｸUB" panose="020B0909000000000000" pitchFamily="49" charset="-128"/>
                <a:ea typeface="HG創英角ｺﾞｼｯｸUB" panose="020B0909000000000000" pitchFamily="49" charset="-128"/>
              </a:rPr>
              <a:t>〈</a:t>
            </a:r>
            <a:r>
              <a:rPr kumimoji="1" lang="ja-JP" altLang="en-US" sz="6000" dirty="0" smtClean="0">
                <a:latin typeface="HG創英角ｺﾞｼｯｸUB" panose="020B0909000000000000" pitchFamily="49" charset="-128"/>
                <a:ea typeface="HG創英角ｺﾞｼｯｸUB" panose="020B0909000000000000" pitchFamily="49" charset="-128"/>
              </a:rPr>
              <a:t>本日のプログラム</a:t>
            </a:r>
            <a:r>
              <a:rPr kumimoji="1" lang="en-US" altLang="ja-JP" sz="6000" dirty="0" smtClean="0">
                <a:latin typeface="HG創英角ｺﾞｼｯｸUB" panose="020B0909000000000000" pitchFamily="49" charset="-128"/>
                <a:ea typeface="HG創英角ｺﾞｼｯｸUB" panose="020B0909000000000000" pitchFamily="49" charset="-128"/>
              </a:rPr>
              <a:t>〉</a:t>
            </a:r>
            <a:endParaRPr kumimoji="1" lang="ja-JP" altLang="en-US" sz="6000" dirty="0">
              <a:latin typeface="HG創英角ｺﾞｼｯｸUB" panose="020B0909000000000000" pitchFamily="49" charset="-128"/>
              <a:ea typeface="HG創英角ｺﾞｼｯｸUB" panose="020B0909000000000000" pitchFamily="49" charset="-128"/>
            </a:endParaRPr>
          </a:p>
        </p:txBody>
      </p:sp>
      <p:sp>
        <p:nvSpPr>
          <p:cNvPr id="3" name="テキスト ボックス 2"/>
          <p:cNvSpPr txBox="1"/>
          <p:nvPr/>
        </p:nvSpPr>
        <p:spPr>
          <a:xfrm>
            <a:off x="934392" y="1009143"/>
            <a:ext cx="10715063" cy="5078313"/>
          </a:xfrm>
          <a:prstGeom prst="rect">
            <a:avLst/>
          </a:prstGeom>
          <a:noFill/>
        </p:spPr>
        <p:txBody>
          <a:bodyPr wrap="square" rtlCol="0">
            <a:spAutoFit/>
          </a:bodyPr>
          <a:lstStyle/>
          <a:p>
            <a:r>
              <a:rPr kumimoji="1" lang="ja-JP" altLang="en-US" sz="3600" dirty="0" smtClean="0">
                <a:latin typeface="HG創英角ｺﾞｼｯｸUB" panose="020B0909000000000000" pitchFamily="49" charset="-128"/>
                <a:ea typeface="HG創英角ｺﾞｼｯｸUB" panose="020B0909000000000000" pitchFamily="49" charset="-128"/>
              </a:rPr>
              <a:t>①学校長挨拶　　　　　　</a:t>
            </a:r>
            <a:endParaRPr kumimoji="1" lang="en-US" altLang="ja-JP" sz="3600" dirty="0" smtClean="0">
              <a:latin typeface="HG創英角ｺﾞｼｯｸUB" panose="020B0909000000000000" pitchFamily="49" charset="-128"/>
              <a:ea typeface="HG創英角ｺﾞｼｯｸUB" panose="020B0909000000000000" pitchFamily="49" charset="-128"/>
            </a:endParaRPr>
          </a:p>
          <a:p>
            <a:r>
              <a:rPr kumimoji="1" lang="ja-JP" altLang="en-US" sz="3600" dirty="0" smtClean="0">
                <a:latin typeface="HG創英角ｺﾞｼｯｸUB" panose="020B0909000000000000" pitchFamily="49" charset="-128"/>
                <a:ea typeface="HG創英角ｺﾞｼｯｸUB" panose="020B0909000000000000" pitchFamily="49" charset="-128"/>
              </a:rPr>
              <a:t>②交通安全について　　　　　</a:t>
            </a:r>
            <a:endParaRPr kumimoji="1" lang="en-US" altLang="ja-JP" sz="3600" dirty="0" smtClean="0">
              <a:latin typeface="HG創英角ｺﾞｼｯｸUB" panose="020B0909000000000000" pitchFamily="49" charset="-128"/>
              <a:ea typeface="HG創英角ｺﾞｼｯｸUB" panose="020B0909000000000000" pitchFamily="49" charset="-128"/>
            </a:endParaRPr>
          </a:p>
          <a:p>
            <a:pPr lvl="0"/>
            <a:r>
              <a:rPr kumimoji="1" lang="ja-JP" altLang="en-US" sz="3600" dirty="0" smtClean="0">
                <a:latin typeface="HG創英角ｺﾞｼｯｸUB" panose="020B0909000000000000" pitchFamily="49" charset="-128"/>
                <a:ea typeface="HG創英角ｺﾞｼｯｸUB" panose="020B0909000000000000" pitchFamily="49" charset="-128"/>
              </a:rPr>
              <a:t>③</a:t>
            </a:r>
            <a:r>
              <a:rPr lang="ja-JP" altLang="en-US" sz="3600" dirty="0">
                <a:solidFill>
                  <a:prstClr val="black"/>
                </a:solidFill>
                <a:latin typeface="HG創英角ｺﾞｼｯｸUB" panose="020B0909000000000000" pitchFamily="49" charset="-128"/>
                <a:ea typeface="HG創英角ｺﾞｼｯｸUB" panose="020B0909000000000000" pitchFamily="49" charset="-128"/>
              </a:rPr>
              <a:t>まち</a:t>
            </a:r>
            <a:r>
              <a:rPr lang="ja-JP" altLang="en-US" sz="3600" dirty="0" smtClean="0">
                <a:solidFill>
                  <a:prstClr val="black"/>
                </a:solidFill>
                <a:latin typeface="HG創英角ｺﾞｼｯｸUB" panose="020B0909000000000000" pitchFamily="49" charset="-128"/>
                <a:ea typeface="HG創英角ｺﾞｼｯｸUB" panose="020B0909000000000000" pitchFamily="49" charset="-128"/>
              </a:rPr>
              <a:t>ともについて</a:t>
            </a:r>
            <a:r>
              <a:rPr lang="ja-JP" altLang="en-US" sz="3600" dirty="0">
                <a:solidFill>
                  <a:prstClr val="black"/>
                </a:solidFill>
                <a:latin typeface="HG創英角ｺﾞｼｯｸUB" panose="020B0909000000000000" pitchFamily="49" charset="-128"/>
                <a:ea typeface="HG創英角ｺﾞｼｯｸUB" panose="020B0909000000000000" pitchFamily="49" charset="-128"/>
              </a:rPr>
              <a:t>　　　　</a:t>
            </a:r>
            <a:endParaRPr kumimoji="1" lang="en-US" altLang="ja-JP" sz="3600" dirty="0" smtClean="0">
              <a:latin typeface="HG創英角ｺﾞｼｯｸUB" panose="020B0909000000000000" pitchFamily="49" charset="-128"/>
              <a:ea typeface="HG創英角ｺﾞｼｯｸUB" panose="020B0909000000000000" pitchFamily="49" charset="-128"/>
            </a:endParaRPr>
          </a:p>
          <a:p>
            <a:r>
              <a:rPr lang="ja-JP" altLang="en-US" sz="3600" dirty="0" smtClean="0">
                <a:latin typeface="HG創英角ｺﾞｼｯｸUB" panose="020B0909000000000000" pitchFamily="49" charset="-128"/>
                <a:ea typeface="HG創英角ｺﾞｼｯｸUB" panose="020B0909000000000000" pitchFamily="49" charset="-128"/>
              </a:rPr>
              <a:t>④ＰＴＡについて</a:t>
            </a:r>
            <a:r>
              <a:rPr lang="ja-JP" altLang="en-US" sz="3600" dirty="0">
                <a:latin typeface="HG創英角ｺﾞｼｯｸUB" panose="020B0909000000000000" pitchFamily="49" charset="-128"/>
                <a:ea typeface="HG創英角ｺﾞｼｯｸUB" panose="020B0909000000000000" pitchFamily="49" charset="-128"/>
              </a:rPr>
              <a:t>　</a:t>
            </a:r>
            <a:endParaRPr lang="en-US" altLang="ja-JP" sz="3600" dirty="0" smtClean="0">
              <a:latin typeface="HG創英角ｺﾞｼｯｸUB" panose="020B0909000000000000" pitchFamily="49" charset="-128"/>
              <a:ea typeface="HG創英角ｺﾞｼｯｸUB" panose="020B0909000000000000" pitchFamily="49" charset="-128"/>
            </a:endParaRPr>
          </a:p>
          <a:p>
            <a:r>
              <a:rPr lang="ja-JP" altLang="en-US" sz="3600" dirty="0" smtClean="0">
                <a:latin typeface="HG創英角ｺﾞｼｯｸUB" panose="020B0909000000000000" pitchFamily="49" charset="-128"/>
                <a:ea typeface="HG創英角ｺﾞｼｯｸUB" panose="020B0909000000000000" pitchFamily="49" charset="-128"/>
              </a:rPr>
              <a:t>⑤保健について</a:t>
            </a:r>
            <a:endParaRPr lang="en-US" altLang="ja-JP" sz="3600" dirty="0" smtClean="0">
              <a:latin typeface="HG創英角ｺﾞｼｯｸUB" panose="020B0909000000000000" pitchFamily="49" charset="-128"/>
              <a:ea typeface="HG創英角ｺﾞｼｯｸUB" panose="020B0909000000000000" pitchFamily="49" charset="-128"/>
            </a:endParaRPr>
          </a:p>
          <a:p>
            <a:r>
              <a:rPr lang="ja-JP" altLang="en-US" sz="3600" dirty="0" smtClean="0">
                <a:latin typeface="HG創英角ｺﾞｼｯｸUB" panose="020B0909000000000000" pitchFamily="49" charset="-128"/>
                <a:ea typeface="HG創英角ｺﾞｼｯｸUB" panose="020B0909000000000000" pitchFamily="49" charset="-128"/>
              </a:rPr>
              <a:t>⑥給食について</a:t>
            </a:r>
            <a:r>
              <a:rPr kumimoji="1" lang="ja-JP" altLang="en-US" sz="3600" dirty="0" smtClean="0">
                <a:latin typeface="HG創英角ｺﾞｼｯｸUB" panose="020B0909000000000000" pitchFamily="49" charset="-128"/>
                <a:ea typeface="HG創英角ｺﾞｼｯｸUB" panose="020B0909000000000000" pitchFamily="49" charset="-128"/>
              </a:rPr>
              <a:t>　</a:t>
            </a:r>
            <a:endParaRPr kumimoji="1" lang="en-US" altLang="ja-JP" sz="3600" dirty="0" smtClean="0">
              <a:latin typeface="HG創英角ｺﾞｼｯｸUB" panose="020B0909000000000000" pitchFamily="49" charset="-128"/>
              <a:ea typeface="HG創英角ｺﾞｼｯｸUB" panose="020B0909000000000000" pitchFamily="49" charset="-128"/>
            </a:endParaRPr>
          </a:p>
          <a:p>
            <a:r>
              <a:rPr lang="ja-JP" altLang="en-US" sz="3600" dirty="0" smtClean="0">
                <a:latin typeface="HG創英角ｺﾞｼｯｸUB" panose="020B0909000000000000" pitchFamily="49" charset="-128"/>
                <a:ea typeface="HG創英角ｺﾞｼｯｸUB" panose="020B0909000000000000" pitchFamily="49" charset="-128"/>
              </a:rPr>
              <a:t>⑦特別</a:t>
            </a:r>
            <a:r>
              <a:rPr lang="ja-JP" altLang="en-US" sz="3600" dirty="0">
                <a:latin typeface="HG創英角ｺﾞｼｯｸUB" panose="020B0909000000000000" pitchFamily="49" charset="-128"/>
                <a:ea typeface="HG創英角ｺﾞｼｯｸUB" panose="020B0909000000000000" pitchFamily="49" charset="-128"/>
              </a:rPr>
              <a:t>支援に</a:t>
            </a:r>
            <a:r>
              <a:rPr lang="ja-JP" altLang="en-US" sz="3600" dirty="0" smtClean="0">
                <a:latin typeface="HG創英角ｺﾞｼｯｸUB" panose="020B0909000000000000" pitchFamily="49" charset="-128"/>
                <a:ea typeface="HG創英角ｺﾞｼｯｸUB" panose="020B0909000000000000" pitchFamily="49" charset="-128"/>
              </a:rPr>
              <a:t>ついて</a:t>
            </a:r>
            <a:endParaRPr lang="en-US" altLang="ja-JP" sz="3600" dirty="0" smtClean="0">
              <a:latin typeface="HG創英角ｺﾞｼｯｸUB" panose="020B0909000000000000" pitchFamily="49" charset="-128"/>
              <a:ea typeface="HG創英角ｺﾞｼｯｸUB" panose="020B0909000000000000" pitchFamily="49" charset="-128"/>
            </a:endParaRPr>
          </a:p>
          <a:p>
            <a:r>
              <a:rPr kumimoji="1" lang="ja-JP" altLang="en-US" sz="3600" smtClean="0">
                <a:latin typeface="HG創英角ｺﾞｼｯｸUB" panose="020B0909000000000000" pitchFamily="49" charset="-128"/>
                <a:ea typeface="HG創英角ｺﾞｼｯｸUB" panose="020B0909000000000000" pitchFamily="49" charset="-128"/>
              </a:rPr>
              <a:t>⑧</a:t>
            </a:r>
            <a:r>
              <a:rPr lang="ja-JP" altLang="en-US" sz="3600" smtClean="0">
                <a:latin typeface="HG創英角ｺﾞｼｯｸUB" panose="020B0909000000000000" pitchFamily="49" charset="-128"/>
                <a:ea typeface="HG創英角ｺﾞｼｯｸUB" panose="020B0909000000000000" pitchFamily="49" charset="-128"/>
              </a:rPr>
              <a:t>教材費に</a:t>
            </a:r>
            <a:r>
              <a:rPr lang="ja-JP" altLang="en-US" sz="3600" dirty="0">
                <a:latin typeface="HG創英角ｺﾞｼｯｸUB" panose="020B0909000000000000" pitchFamily="49" charset="-128"/>
                <a:ea typeface="HG創英角ｺﾞｼｯｸUB" panose="020B0909000000000000" pitchFamily="49" charset="-128"/>
              </a:rPr>
              <a:t>ついて　</a:t>
            </a:r>
            <a:endParaRPr kumimoji="1" lang="en-US" altLang="ja-JP" sz="3600" dirty="0" smtClean="0">
              <a:latin typeface="HG創英角ｺﾞｼｯｸUB" panose="020B0909000000000000" pitchFamily="49" charset="-128"/>
              <a:ea typeface="HG創英角ｺﾞｼｯｸUB" panose="020B0909000000000000" pitchFamily="49" charset="-128"/>
            </a:endParaRPr>
          </a:p>
          <a:p>
            <a:r>
              <a:rPr kumimoji="1" lang="ja-JP" altLang="en-US" sz="3600" dirty="0" smtClean="0">
                <a:latin typeface="HG創英角ｺﾞｼｯｸUB" panose="020B0909000000000000" pitchFamily="49" charset="-128"/>
                <a:ea typeface="HG創英角ｺﾞｼｯｸUB" panose="020B0909000000000000" pitchFamily="49" charset="-128"/>
              </a:rPr>
              <a:t>⑨入学準備、入学式、学校生活について</a:t>
            </a:r>
            <a:endParaRPr kumimoji="1" lang="en-US" altLang="ja-JP" sz="3600" dirty="0" smtClean="0">
              <a:latin typeface="HG創英角ｺﾞｼｯｸUB" panose="020B0909000000000000" pitchFamily="49" charset="-128"/>
              <a:ea typeface="HG創英角ｺﾞｼｯｸUB" panose="020B0909000000000000" pitchFamily="49" charset="-128"/>
            </a:endParaRPr>
          </a:p>
        </p:txBody>
      </p:sp>
      <p:pic>
        <p:nvPicPr>
          <p:cNvPr id="5" name="Picture 6" descr="赤いランドセル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5173" y="31204"/>
            <a:ext cx="957610" cy="10027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黒いランドセル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2466" y="54025"/>
            <a:ext cx="909638" cy="95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594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934951" y="396581"/>
            <a:ext cx="4038566" cy="6120951"/>
          </a:xfrm>
          <a:prstGeom prst="rect">
            <a:avLst/>
          </a:prstGeom>
        </p:spPr>
      </p:pic>
      <p:sp>
        <p:nvSpPr>
          <p:cNvPr id="8" name="角丸四角形吹き出し 7"/>
          <p:cNvSpPr/>
          <p:nvPr/>
        </p:nvSpPr>
        <p:spPr>
          <a:xfrm>
            <a:off x="329184" y="4360498"/>
            <a:ext cx="7396446" cy="1938992"/>
          </a:xfrm>
          <a:prstGeom prst="wedgeRoundRectCallout">
            <a:avLst>
              <a:gd name="adj1" fmla="val -2289"/>
              <a:gd name="adj2" fmla="val -70488"/>
              <a:gd name="adj3" fmla="val 16667"/>
            </a:avLst>
          </a:prstGeom>
          <a:solidFill>
            <a:srgbClr val="EBEBFF"/>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76932" y="191299"/>
            <a:ext cx="5849548" cy="1015663"/>
          </a:xfrm>
          <a:prstGeom prst="rect">
            <a:avLst/>
          </a:prstGeom>
          <a:solidFill>
            <a:srgbClr val="FFE5FF"/>
          </a:solidFill>
          <a:ln w="28575">
            <a:solidFill>
              <a:srgbClr val="FF0000"/>
            </a:solidFill>
          </a:ln>
        </p:spPr>
        <p:txBody>
          <a:bodyPr wrap="square" rtlCol="0">
            <a:spAutoFit/>
          </a:bodyPr>
          <a:lstStyle/>
          <a:p>
            <a:r>
              <a:rPr kumimoji="1" lang="ja-JP" altLang="en-US" sz="6000" dirty="0" smtClean="0">
                <a:latin typeface="HG創英角ｺﾞｼｯｸUB" panose="020B0909000000000000" pitchFamily="49" charset="-128"/>
                <a:ea typeface="HG創英角ｺﾞｼｯｸUB" panose="020B0909000000000000" pitchFamily="49" charset="-128"/>
              </a:rPr>
              <a:t>入学式について</a:t>
            </a:r>
            <a:endParaRPr kumimoji="1" lang="ja-JP" altLang="en-US" sz="6000" dirty="0">
              <a:latin typeface="HG創英角ｺﾞｼｯｸUB" panose="020B0909000000000000" pitchFamily="49" charset="-128"/>
              <a:ea typeface="HG創英角ｺﾞｼｯｸUB" panose="020B0909000000000000" pitchFamily="49" charset="-128"/>
            </a:endParaRPr>
          </a:p>
        </p:txBody>
      </p:sp>
      <p:sp>
        <p:nvSpPr>
          <p:cNvPr id="6" name="テキスト ボックス 5"/>
          <p:cNvSpPr txBox="1"/>
          <p:nvPr/>
        </p:nvSpPr>
        <p:spPr>
          <a:xfrm>
            <a:off x="0" y="2000881"/>
            <a:ext cx="8025820" cy="1938992"/>
          </a:xfrm>
          <a:prstGeom prst="rect">
            <a:avLst/>
          </a:prstGeom>
          <a:noFill/>
        </p:spPr>
        <p:txBody>
          <a:bodyPr wrap="square" rtlCol="0">
            <a:spAutoFit/>
          </a:bodyPr>
          <a:lstStyle/>
          <a:p>
            <a:r>
              <a:rPr lang="ja-JP" altLang="en-US" sz="6000" dirty="0" smtClean="0">
                <a:latin typeface="HG創英角ｺﾞｼｯｸUB" panose="020B0909000000000000" pitchFamily="49" charset="-128"/>
                <a:ea typeface="HG創英角ｺﾞｼｯｸUB" panose="020B0909000000000000" pitchFamily="49" charset="-128"/>
              </a:rPr>
              <a:t>４月８日</a:t>
            </a:r>
            <a:r>
              <a:rPr lang="en-US" altLang="ja-JP" sz="6000" dirty="0" smtClean="0">
                <a:latin typeface="HG創英角ｺﾞｼｯｸUB" panose="020B0909000000000000" pitchFamily="49" charset="-128"/>
                <a:ea typeface="HG創英角ｺﾞｼｯｸUB" panose="020B0909000000000000" pitchFamily="49" charset="-128"/>
              </a:rPr>
              <a:t>(</a:t>
            </a:r>
            <a:r>
              <a:rPr lang="ja-JP" altLang="en-US" sz="6000" dirty="0" smtClean="0">
                <a:latin typeface="HG創英角ｺﾞｼｯｸUB" panose="020B0909000000000000" pitchFamily="49" charset="-128"/>
                <a:ea typeface="HG創英角ｺﾞｼｯｸUB" panose="020B0909000000000000" pitchFamily="49" charset="-128"/>
              </a:rPr>
              <a:t>月</a:t>
            </a:r>
            <a:r>
              <a:rPr lang="en-US" altLang="ja-JP" sz="6000" dirty="0" smtClean="0">
                <a:latin typeface="HG創英角ｺﾞｼｯｸUB" panose="020B0909000000000000" pitchFamily="49" charset="-128"/>
                <a:ea typeface="HG創英角ｺﾞｼｯｸUB" panose="020B0909000000000000" pitchFamily="49" charset="-128"/>
              </a:rPr>
              <a:t>)</a:t>
            </a:r>
          </a:p>
          <a:p>
            <a:r>
              <a:rPr kumimoji="1" lang="ja-JP" altLang="en-US" sz="6000" dirty="0" smtClean="0">
                <a:latin typeface="HG創英角ｺﾞｼｯｸUB" panose="020B0909000000000000" pitchFamily="49" charset="-128"/>
                <a:ea typeface="HG創英角ｺﾞｼｯｸUB" panose="020B0909000000000000" pitchFamily="49" charset="-128"/>
              </a:rPr>
              <a:t>受付開始：９時５０分</a:t>
            </a:r>
            <a:endParaRPr kumimoji="1" lang="ja-JP" altLang="en-US" sz="6000" dirty="0">
              <a:latin typeface="HG創英角ｺﾞｼｯｸUB" panose="020B0909000000000000" pitchFamily="49" charset="-128"/>
              <a:ea typeface="HG創英角ｺﾞｼｯｸUB" panose="020B0909000000000000" pitchFamily="49" charset="-128"/>
            </a:endParaRPr>
          </a:p>
        </p:txBody>
      </p:sp>
      <p:sp>
        <p:nvSpPr>
          <p:cNvPr id="7" name="テキスト ボックス 6"/>
          <p:cNvSpPr txBox="1"/>
          <p:nvPr/>
        </p:nvSpPr>
        <p:spPr>
          <a:xfrm>
            <a:off x="57476" y="4360498"/>
            <a:ext cx="8025820" cy="1938992"/>
          </a:xfrm>
          <a:prstGeom prst="rect">
            <a:avLst/>
          </a:prstGeom>
          <a:noFill/>
        </p:spPr>
        <p:txBody>
          <a:bodyPr wrap="square" rtlCol="0">
            <a:spAutoFit/>
          </a:bodyPr>
          <a:lstStyle/>
          <a:p>
            <a:pPr algn="ctr"/>
            <a:r>
              <a:rPr kumimoji="1" lang="ja-JP" altLang="en-US" sz="6000" dirty="0" smtClean="0">
                <a:latin typeface="HG創英角ｺﾞｼｯｸUB" panose="020B0909000000000000" pitchFamily="49" charset="-128"/>
                <a:ea typeface="HG創英角ｺﾞｼｯｸUB" panose="020B0909000000000000" pitchFamily="49" charset="-128"/>
              </a:rPr>
              <a:t>時間に余裕をもって</a:t>
            </a:r>
            <a:endParaRPr kumimoji="1" lang="en-US" altLang="ja-JP" sz="6000" dirty="0" smtClean="0">
              <a:latin typeface="HG創英角ｺﾞｼｯｸUB" panose="020B0909000000000000" pitchFamily="49" charset="-128"/>
              <a:ea typeface="HG創英角ｺﾞｼｯｸUB" panose="020B0909000000000000" pitchFamily="49" charset="-128"/>
            </a:endParaRPr>
          </a:p>
          <a:p>
            <a:pPr algn="ctr"/>
            <a:r>
              <a:rPr lang="ja-JP" altLang="en-US" sz="6000" dirty="0">
                <a:latin typeface="HG創英角ｺﾞｼｯｸUB" panose="020B0909000000000000" pitchFamily="49" charset="-128"/>
                <a:ea typeface="HG創英角ｺﾞｼｯｸUB" panose="020B0909000000000000" pitchFamily="49" charset="-128"/>
              </a:rPr>
              <a:t>お越し</a:t>
            </a:r>
            <a:r>
              <a:rPr lang="ja-JP" altLang="en-US" sz="6000" dirty="0" smtClean="0">
                <a:latin typeface="HG創英角ｺﾞｼｯｸUB" panose="020B0909000000000000" pitchFamily="49" charset="-128"/>
                <a:ea typeface="HG創英角ｺﾞｼｯｸUB" panose="020B0909000000000000" pitchFamily="49" charset="-128"/>
              </a:rPr>
              <a:t>ください。</a:t>
            </a:r>
            <a:endParaRPr kumimoji="1" lang="ja-JP" altLang="en-US" sz="6000" dirty="0">
              <a:latin typeface="HG創英角ｺﾞｼｯｸUB" panose="020B0909000000000000" pitchFamily="49" charset="-128"/>
              <a:ea typeface="HG創英角ｺﾞｼｯｸUB" panose="020B0909000000000000" pitchFamily="49" charset="-128"/>
            </a:endParaRPr>
          </a:p>
        </p:txBody>
      </p:sp>
      <p:pic>
        <p:nvPicPr>
          <p:cNvPr id="1026" name="Picture 2" descr="おしゃれなイラストが無料/イラストカップillustcup : 桜 水彩"/>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42853" y="227875"/>
            <a:ext cx="2510793" cy="2510793"/>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7900560" y="264172"/>
            <a:ext cx="4059791" cy="603531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652814" y="1922918"/>
            <a:ext cx="2680542" cy="1862048"/>
          </a:xfrm>
          <a:prstGeom prst="rect">
            <a:avLst/>
          </a:prstGeom>
          <a:noFill/>
        </p:spPr>
        <p:txBody>
          <a:bodyPr wrap="none" lIns="91440" tIns="45720" rIns="91440" bIns="45720">
            <a:spAutoFit/>
          </a:bodyPr>
          <a:lstStyle/>
          <a:p>
            <a:pPr algn="ctr"/>
            <a:r>
              <a:rPr lang="en-US" altLang="ja-JP" sz="11500" b="1" dirty="0" smtClean="0">
                <a:ln w="22225">
                  <a:solidFill>
                    <a:schemeClr val="tx1">
                      <a:lumMod val="50000"/>
                      <a:lumOff val="50000"/>
                    </a:schemeClr>
                  </a:solidFill>
                  <a:prstDash val="solid"/>
                </a:ln>
                <a:solidFill>
                  <a:srgbClr val="FF0000"/>
                </a:solidFill>
              </a:rPr>
              <a:t>P</a:t>
            </a:r>
            <a:r>
              <a:rPr lang="ja-JP" altLang="en-US" sz="11500" b="1" dirty="0" smtClean="0">
                <a:ln w="22225">
                  <a:solidFill>
                    <a:schemeClr val="tx1">
                      <a:lumMod val="50000"/>
                      <a:lumOff val="50000"/>
                    </a:schemeClr>
                  </a:solidFill>
                  <a:prstDash val="solid"/>
                </a:ln>
                <a:solidFill>
                  <a:srgbClr val="FF0000"/>
                </a:solidFill>
              </a:rPr>
              <a:t>１</a:t>
            </a:r>
            <a:endParaRPr lang="ja-JP" altLang="en-US" sz="11500" b="1" dirty="0">
              <a:ln w="22225">
                <a:solidFill>
                  <a:schemeClr val="tx1">
                    <a:lumMod val="50000"/>
                    <a:lumOff val="50000"/>
                  </a:schemeClr>
                </a:solidFill>
                <a:prstDash val="solid"/>
              </a:ln>
              <a:solidFill>
                <a:srgbClr val="FF0000"/>
              </a:solidFill>
            </a:endParaRPr>
          </a:p>
        </p:txBody>
      </p:sp>
    </p:spTree>
    <p:extLst>
      <p:ext uri="{BB962C8B-B14F-4D97-AF65-F5344CB8AC3E}">
        <p14:creationId xmlns:p14="http://schemas.microsoft.com/office/powerpoint/2010/main" val="2395940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4587404" y="1363695"/>
            <a:ext cx="3315781" cy="5328934"/>
          </a:xfrm>
          <a:prstGeom prst="rect">
            <a:avLst/>
          </a:prstGeom>
        </p:spPr>
      </p:pic>
      <p:pic>
        <p:nvPicPr>
          <p:cNvPr id="6" name="図 5"/>
          <p:cNvPicPr>
            <a:picLocks noChangeAspect="1"/>
          </p:cNvPicPr>
          <p:nvPr/>
        </p:nvPicPr>
        <p:blipFill>
          <a:blip r:embed="rId4"/>
          <a:stretch>
            <a:fillRect/>
          </a:stretch>
        </p:blipFill>
        <p:spPr>
          <a:xfrm>
            <a:off x="943082" y="1224083"/>
            <a:ext cx="3573937" cy="5614462"/>
          </a:xfrm>
          <a:prstGeom prst="rect">
            <a:avLst/>
          </a:prstGeom>
        </p:spPr>
      </p:pic>
      <p:sp>
        <p:nvSpPr>
          <p:cNvPr id="3" name="テキスト ボックス 2"/>
          <p:cNvSpPr txBox="1"/>
          <p:nvPr/>
        </p:nvSpPr>
        <p:spPr>
          <a:xfrm>
            <a:off x="331796" y="227875"/>
            <a:ext cx="11957740" cy="1015663"/>
          </a:xfrm>
          <a:prstGeom prst="rect">
            <a:avLst/>
          </a:prstGeom>
          <a:noFill/>
        </p:spPr>
        <p:txBody>
          <a:bodyPr wrap="square" rtlCol="0">
            <a:spAutoFit/>
          </a:bodyPr>
          <a:lstStyle/>
          <a:p>
            <a:r>
              <a:rPr lang="ja-JP" altLang="en-US" sz="6000" dirty="0" smtClean="0">
                <a:latin typeface="HG創英角ｺﾞｼｯｸUB" panose="020B0909000000000000" pitchFamily="49" charset="-128"/>
                <a:ea typeface="HG創英角ｺﾞｼｯｸUB" panose="020B0909000000000000" pitchFamily="49" charset="-128"/>
              </a:rPr>
              <a:t>１、学校生活に入るまでの準備</a:t>
            </a:r>
            <a:endParaRPr lang="en-US" altLang="ja-JP" sz="6000" dirty="0" smtClean="0">
              <a:latin typeface="HG創英角ｺﾞｼｯｸUB" panose="020B0909000000000000" pitchFamily="49" charset="-128"/>
              <a:ea typeface="HG創英角ｺﾞｼｯｸUB" panose="020B0909000000000000" pitchFamily="49" charset="-128"/>
            </a:endParaRPr>
          </a:p>
        </p:txBody>
      </p:sp>
      <p:sp>
        <p:nvSpPr>
          <p:cNvPr id="5" name="角丸四角形 4"/>
          <p:cNvSpPr/>
          <p:nvPr/>
        </p:nvSpPr>
        <p:spPr>
          <a:xfrm>
            <a:off x="932688" y="1316690"/>
            <a:ext cx="3383280" cy="506582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407407" y="1371554"/>
            <a:ext cx="3634761" cy="146308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283041" y="3083169"/>
            <a:ext cx="2680542" cy="1862048"/>
          </a:xfrm>
          <a:prstGeom prst="rect">
            <a:avLst/>
          </a:prstGeom>
          <a:noFill/>
        </p:spPr>
        <p:txBody>
          <a:bodyPr wrap="none" lIns="91440" tIns="45720" rIns="91440" bIns="45720">
            <a:spAutoFit/>
          </a:bodyPr>
          <a:lstStyle/>
          <a:p>
            <a:pPr algn="ctr"/>
            <a:r>
              <a:rPr lang="en-US" altLang="ja-JP" sz="11500" b="1" dirty="0" smtClean="0">
                <a:ln w="22225">
                  <a:solidFill>
                    <a:schemeClr val="tx1">
                      <a:lumMod val="50000"/>
                      <a:lumOff val="50000"/>
                    </a:schemeClr>
                  </a:solidFill>
                  <a:prstDash val="solid"/>
                </a:ln>
                <a:solidFill>
                  <a:srgbClr val="FF0000"/>
                </a:solidFill>
              </a:rPr>
              <a:t>P</a:t>
            </a:r>
            <a:r>
              <a:rPr lang="ja-JP" altLang="en-US" sz="11500" b="1" dirty="0">
                <a:ln w="22225">
                  <a:solidFill>
                    <a:schemeClr val="tx1">
                      <a:lumMod val="50000"/>
                      <a:lumOff val="50000"/>
                    </a:schemeClr>
                  </a:solidFill>
                  <a:prstDash val="solid"/>
                </a:ln>
                <a:solidFill>
                  <a:srgbClr val="FF0000"/>
                </a:solidFill>
              </a:rPr>
              <a:t>２</a:t>
            </a:r>
          </a:p>
        </p:txBody>
      </p:sp>
      <p:sp>
        <p:nvSpPr>
          <p:cNvPr id="11" name="正方形/長方形 10"/>
          <p:cNvSpPr/>
          <p:nvPr/>
        </p:nvSpPr>
        <p:spPr>
          <a:xfrm>
            <a:off x="4970395" y="1280371"/>
            <a:ext cx="2680542" cy="1862048"/>
          </a:xfrm>
          <a:prstGeom prst="rect">
            <a:avLst/>
          </a:prstGeom>
          <a:noFill/>
        </p:spPr>
        <p:txBody>
          <a:bodyPr wrap="none" lIns="91440" tIns="45720" rIns="91440" bIns="45720">
            <a:spAutoFit/>
          </a:bodyPr>
          <a:lstStyle/>
          <a:p>
            <a:pPr algn="ctr"/>
            <a:r>
              <a:rPr lang="en-US" altLang="ja-JP" sz="11500" b="1" dirty="0" smtClean="0">
                <a:ln w="22225">
                  <a:solidFill>
                    <a:schemeClr val="tx1">
                      <a:lumMod val="50000"/>
                      <a:lumOff val="50000"/>
                    </a:schemeClr>
                  </a:solidFill>
                  <a:prstDash val="solid"/>
                </a:ln>
                <a:solidFill>
                  <a:srgbClr val="FF0000"/>
                </a:solidFill>
              </a:rPr>
              <a:t>P</a:t>
            </a:r>
            <a:r>
              <a:rPr lang="ja-JP" altLang="en-US" sz="11500" b="1" dirty="0" smtClean="0">
                <a:ln w="22225">
                  <a:solidFill>
                    <a:schemeClr val="tx1">
                      <a:lumMod val="50000"/>
                      <a:lumOff val="50000"/>
                    </a:schemeClr>
                  </a:solidFill>
                  <a:prstDash val="solid"/>
                </a:ln>
                <a:solidFill>
                  <a:srgbClr val="FF0000"/>
                </a:solidFill>
              </a:rPr>
              <a:t>３</a:t>
            </a:r>
            <a:endParaRPr lang="ja-JP" altLang="en-US" sz="11500" b="1" dirty="0">
              <a:ln w="22225">
                <a:solidFill>
                  <a:schemeClr val="tx1">
                    <a:lumMod val="50000"/>
                    <a:lumOff val="50000"/>
                  </a:schemeClr>
                </a:solidFill>
                <a:prstDash val="solid"/>
              </a:ln>
              <a:solidFill>
                <a:srgbClr val="FF0000"/>
              </a:solidFill>
            </a:endParaRPr>
          </a:p>
        </p:txBody>
      </p:sp>
      <p:pic>
        <p:nvPicPr>
          <p:cNvPr id="13" name="Picture 2" descr="通学をしている小学生の女の子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7047" y="3852181"/>
            <a:ext cx="2093849" cy="25303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通学している小学生の男の子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729" y="1659033"/>
            <a:ext cx="2036429" cy="246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371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611581" y="1381990"/>
            <a:ext cx="3315781" cy="5328934"/>
          </a:xfrm>
          <a:prstGeom prst="rect">
            <a:avLst/>
          </a:prstGeom>
        </p:spPr>
      </p:pic>
      <p:pic>
        <p:nvPicPr>
          <p:cNvPr id="13" name="図 12"/>
          <p:cNvPicPr>
            <a:picLocks noChangeAspect="1"/>
          </p:cNvPicPr>
          <p:nvPr/>
        </p:nvPicPr>
        <p:blipFill>
          <a:blip r:embed="rId4"/>
          <a:stretch>
            <a:fillRect/>
          </a:stretch>
        </p:blipFill>
        <p:spPr>
          <a:xfrm>
            <a:off x="8033741" y="1418635"/>
            <a:ext cx="3511713" cy="5267570"/>
          </a:xfrm>
          <a:prstGeom prst="rect">
            <a:avLst/>
          </a:prstGeom>
        </p:spPr>
      </p:pic>
      <p:pic>
        <p:nvPicPr>
          <p:cNvPr id="12" name="図 11"/>
          <p:cNvPicPr>
            <a:picLocks noChangeAspect="1"/>
          </p:cNvPicPr>
          <p:nvPr/>
        </p:nvPicPr>
        <p:blipFill>
          <a:blip r:embed="rId5"/>
          <a:stretch>
            <a:fillRect/>
          </a:stretch>
        </p:blipFill>
        <p:spPr>
          <a:xfrm>
            <a:off x="4180867" y="1266824"/>
            <a:ext cx="3622102" cy="5481447"/>
          </a:xfrm>
          <a:prstGeom prst="rect">
            <a:avLst/>
          </a:prstGeom>
        </p:spPr>
      </p:pic>
      <p:sp>
        <p:nvSpPr>
          <p:cNvPr id="3" name="テキスト ボックス 2"/>
          <p:cNvSpPr txBox="1"/>
          <p:nvPr/>
        </p:nvSpPr>
        <p:spPr>
          <a:xfrm>
            <a:off x="276932" y="227875"/>
            <a:ext cx="11957740" cy="1015663"/>
          </a:xfrm>
          <a:prstGeom prst="rect">
            <a:avLst/>
          </a:prstGeom>
          <a:noFill/>
        </p:spPr>
        <p:txBody>
          <a:bodyPr wrap="square" rtlCol="0">
            <a:spAutoFit/>
          </a:bodyPr>
          <a:lstStyle/>
          <a:p>
            <a:r>
              <a:rPr lang="ja-JP" altLang="en-US" sz="6000" dirty="0" smtClean="0">
                <a:latin typeface="HG創英角ｺﾞｼｯｸUB" panose="020B0909000000000000" pitchFamily="49" charset="-128"/>
                <a:ea typeface="HG創英角ｺﾞｼｯｸUB" panose="020B0909000000000000" pitchFamily="49" charset="-128"/>
              </a:rPr>
              <a:t>２、入学時に準備するもの</a:t>
            </a:r>
            <a:endParaRPr lang="en-US" altLang="ja-JP" sz="6000" dirty="0" smtClean="0">
              <a:latin typeface="HG創英角ｺﾞｼｯｸUB" panose="020B0909000000000000" pitchFamily="49" charset="-128"/>
              <a:ea typeface="HG創英角ｺﾞｼｯｸUB" panose="020B0909000000000000" pitchFamily="49" charset="-128"/>
            </a:endParaRPr>
          </a:p>
        </p:txBody>
      </p:sp>
      <p:sp>
        <p:nvSpPr>
          <p:cNvPr id="6" name="角丸四角形 5"/>
          <p:cNvSpPr/>
          <p:nvPr/>
        </p:nvSpPr>
        <p:spPr>
          <a:xfrm>
            <a:off x="412765" y="2871216"/>
            <a:ext cx="3634761" cy="372749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189237" y="1353892"/>
            <a:ext cx="3634761" cy="513834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915438" y="1372761"/>
            <a:ext cx="3634761" cy="513834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983611" y="2956046"/>
            <a:ext cx="2680542" cy="1862048"/>
          </a:xfrm>
          <a:prstGeom prst="rect">
            <a:avLst/>
          </a:prstGeom>
          <a:noFill/>
        </p:spPr>
        <p:txBody>
          <a:bodyPr wrap="none" lIns="91440" tIns="45720" rIns="91440" bIns="45720">
            <a:spAutoFit/>
          </a:bodyPr>
          <a:lstStyle/>
          <a:p>
            <a:pPr algn="ctr"/>
            <a:r>
              <a:rPr lang="en-US" altLang="ja-JP" sz="11500" b="1" dirty="0" smtClean="0">
                <a:ln w="22225">
                  <a:solidFill>
                    <a:schemeClr val="tx1">
                      <a:lumMod val="50000"/>
                      <a:lumOff val="50000"/>
                    </a:schemeClr>
                  </a:solidFill>
                  <a:prstDash val="solid"/>
                </a:ln>
                <a:solidFill>
                  <a:srgbClr val="FF0000"/>
                </a:solidFill>
              </a:rPr>
              <a:t>P</a:t>
            </a:r>
            <a:r>
              <a:rPr lang="ja-JP" altLang="en-US" sz="11500" b="1" dirty="0" smtClean="0">
                <a:ln w="22225">
                  <a:solidFill>
                    <a:schemeClr val="tx1">
                      <a:lumMod val="50000"/>
                      <a:lumOff val="50000"/>
                    </a:schemeClr>
                  </a:solidFill>
                  <a:prstDash val="solid"/>
                </a:ln>
                <a:solidFill>
                  <a:srgbClr val="FF0000"/>
                </a:solidFill>
              </a:rPr>
              <a:t>３</a:t>
            </a:r>
            <a:endParaRPr lang="ja-JP" altLang="en-US" sz="11500" b="1" dirty="0">
              <a:ln w="22225">
                <a:solidFill>
                  <a:schemeClr val="tx1">
                    <a:lumMod val="50000"/>
                    <a:lumOff val="50000"/>
                  </a:schemeClr>
                </a:solidFill>
                <a:prstDash val="solid"/>
              </a:ln>
              <a:solidFill>
                <a:srgbClr val="FF0000"/>
              </a:solidFill>
            </a:endParaRPr>
          </a:p>
        </p:txBody>
      </p:sp>
      <p:sp>
        <p:nvSpPr>
          <p:cNvPr id="10" name="正方形/長方形 9"/>
          <p:cNvSpPr/>
          <p:nvPr/>
        </p:nvSpPr>
        <p:spPr>
          <a:xfrm>
            <a:off x="4666346" y="2956046"/>
            <a:ext cx="2680542" cy="1862048"/>
          </a:xfrm>
          <a:prstGeom prst="rect">
            <a:avLst/>
          </a:prstGeom>
          <a:noFill/>
        </p:spPr>
        <p:txBody>
          <a:bodyPr wrap="none" lIns="91440" tIns="45720" rIns="91440" bIns="45720">
            <a:spAutoFit/>
          </a:bodyPr>
          <a:lstStyle/>
          <a:p>
            <a:pPr algn="ctr"/>
            <a:r>
              <a:rPr lang="en-US" altLang="ja-JP" sz="11500" b="1" dirty="0" smtClean="0">
                <a:ln w="22225">
                  <a:solidFill>
                    <a:schemeClr val="tx1">
                      <a:lumMod val="50000"/>
                      <a:lumOff val="50000"/>
                    </a:schemeClr>
                  </a:solidFill>
                  <a:prstDash val="solid"/>
                </a:ln>
                <a:solidFill>
                  <a:srgbClr val="FF0000"/>
                </a:solidFill>
              </a:rPr>
              <a:t>P</a:t>
            </a:r>
            <a:r>
              <a:rPr lang="ja-JP" altLang="en-US" sz="11500" b="1" dirty="0">
                <a:ln w="22225">
                  <a:solidFill>
                    <a:schemeClr val="tx1">
                      <a:lumMod val="50000"/>
                      <a:lumOff val="50000"/>
                    </a:schemeClr>
                  </a:solidFill>
                  <a:prstDash val="solid"/>
                </a:ln>
                <a:solidFill>
                  <a:srgbClr val="FF0000"/>
                </a:solidFill>
              </a:rPr>
              <a:t>４</a:t>
            </a:r>
          </a:p>
        </p:txBody>
      </p:sp>
      <p:sp>
        <p:nvSpPr>
          <p:cNvPr id="11" name="正方形/長方形 10"/>
          <p:cNvSpPr/>
          <p:nvPr/>
        </p:nvSpPr>
        <p:spPr>
          <a:xfrm>
            <a:off x="8387312" y="2872915"/>
            <a:ext cx="2680542" cy="1862048"/>
          </a:xfrm>
          <a:prstGeom prst="rect">
            <a:avLst/>
          </a:prstGeom>
          <a:noFill/>
        </p:spPr>
        <p:txBody>
          <a:bodyPr wrap="none" lIns="91440" tIns="45720" rIns="91440" bIns="45720">
            <a:spAutoFit/>
          </a:bodyPr>
          <a:lstStyle/>
          <a:p>
            <a:pPr algn="ctr"/>
            <a:r>
              <a:rPr lang="en-US" altLang="ja-JP" sz="11500" b="1" dirty="0" smtClean="0">
                <a:ln w="22225">
                  <a:solidFill>
                    <a:schemeClr val="tx1">
                      <a:lumMod val="50000"/>
                      <a:lumOff val="50000"/>
                    </a:schemeClr>
                  </a:solidFill>
                  <a:prstDash val="solid"/>
                </a:ln>
                <a:solidFill>
                  <a:srgbClr val="FF0000"/>
                </a:solidFill>
              </a:rPr>
              <a:t>P</a:t>
            </a:r>
            <a:r>
              <a:rPr lang="ja-JP" altLang="en-US" sz="11500" b="1" dirty="0">
                <a:ln w="22225">
                  <a:solidFill>
                    <a:schemeClr val="tx1">
                      <a:lumMod val="50000"/>
                      <a:lumOff val="50000"/>
                    </a:schemeClr>
                  </a:solidFill>
                  <a:prstDash val="solid"/>
                </a:ln>
                <a:solidFill>
                  <a:srgbClr val="FF0000"/>
                </a:solidFill>
              </a:rPr>
              <a:t>５</a:t>
            </a:r>
          </a:p>
        </p:txBody>
      </p:sp>
    </p:spTree>
    <p:extLst>
      <p:ext uri="{BB962C8B-B14F-4D97-AF65-F5344CB8AC3E}">
        <p14:creationId xmlns:p14="http://schemas.microsoft.com/office/powerpoint/2010/main" val="472107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245814" y="449306"/>
            <a:ext cx="3734649" cy="5939129"/>
          </a:xfrm>
          <a:prstGeom prst="rect">
            <a:avLst/>
          </a:prstGeom>
        </p:spPr>
      </p:pic>
      <p:sp>
        <p:nvSpPr>
          <p:cNvPr id="3" name="テキスト ボックス 2"/>
          <p:cNvSpPr txBox="1"/>
          <p:nvPr/>
        </p:nvSpPr>
        <p:spPr>
          <a:xfrm>
            <a:off x="148916" y="227875"/>
            <a:ext cx="11957740" cy="1938992"/>
          </a:xfrm>
          <a:prstGeom prst="rect">
            <a:avLst/>
          </a:prstGeom>
          <a:noFill/>
        </p:spPr>
        <p:txBody>
          <a:bodyPr wrap="square" rtlCol="0">
            <a:spAutoFit/>
          </a:bodyPr>
          <a:lstStyle/>
          <a:p>
            <a:endParaRPr lang="en-US" altLang="ja-JP" sz="6000" dirty="0" smtClean="0">
              <a:latin typeface="HG創英角ｺﾞｼｯｸUB" panose="020B0909000000000000" pitchFamily="49" charset="-128"/>
              <a:ea typeface="HG創英角ｺﾞｼｯｸUB" panose="020B0909000000000000" pitchFamily="49" charset="-128"/>
            </a:endParaRPr>
          </a:p>
          <a:p>
            <a:r>
              <a:rPr lang="ja-JP" altLang="en-US" sz="6000" dirty="0" smtClean="0">
                <a:latin typeface="HG創英角ｺﾞｼｯｸUB" panose="020B0909000000000000" pitchFamily="49" charset="-128"/>
                <a:ea typeface="HG創英角ｺﾞｼｯｸUB" panose="020B0909000000000000" pitchFamily="49" charset="-128"/>
              </a:rPr>
              <a:t>４、通学路について</a:t>
            </a:r>
            <a:endParaRPr lang="en-US" altLang="ja-JP" sz="6000" dirty="0" smtClean="0">
              <a:latin typeface="HG創英角ｺﾞｼｯｸUB" panose="020B0909000000000000" pitchFamily="49" charset="-128"/>
              <a:ea typeface="HG創英角ｺﾞｼｯｸUB" panose="020B0909000000000000" pitchFamily="49" charset="-128"/>
            </a:endParaRPr>
          </a:p>
        </p:txBody>
      </p:sp>
      <p:sp>
        <p:nvSpPr>
          <p:cNvPr id="5" name="テキスト ボックス 4"/>
          <p:cNvSpPr txBox="1"/>
          <p:nvPr/>
        </p:nvSpPr>
        <p:spPr>
          <a:xfrm>
            <a:off x="148916" y="227875"/>
            <a:ext cx="11957740" cy="1015663"/>
          </a:xfrm>
          <a:prstGeom prst="rect">
            <a:avLst/>
          </a:prstGeom>
          <a:noFill/>
        </p:spPr>
        <p:txBody>
          <a:bodyPr wrap="square" rtlCol="0">
            <a:spAutoFit/>
          </a:bodyPr>
          <a:lstStyle/>
          <a:p>
            <a:r>
              <a:rPr lang="ja-JP" altLang="en-US" sz="6000" dirty="0">
                <a:latin typeface="HG創英角ｺﾞｼｯｸUB" panose="020B0909000000000000" pitchFamily="49" charset="-128"/>
                <a:ea typeface="HG創英角ｺﾞｼｯｸUB" panose="020B0909000000000000" pitchFamily="49" charset="-128"/>
              </a:rPr>
              <a:t>３</a:t>
            </a:r>
            <a:r>
              <a:rPr lang="ja-JP" altLang="en-US" sz="6000" dirty="0" smtClean="0">
                <a:latin typeface="HG創英角ｺﾞｼｯｸUB" panose="020B0909000000000000" pitchFamily="49" charset="-128"/>
                <a:ea typeface="HG創英角ｺﾞｼｯｸUB" panose="020B0909000000000000" pitchFamily="49" charset="-128"/>
              </a:rPr>
              <a:t>、共同購入するもの</a:t>
            </a:r>
            <a:endParaRPr lang="en-US" altLang="ja-JP" sz="6000" dirty="0" smtClean="0">
              <a:latin typeface="HG創英角ｺﾞｼｯｸUB" panose="020B0909000000000000" pitchFamily="49" charset="-128"/>
              <a:ea typeface="HG創英角ｺﾞｼｯｸUB" panose="020B0909000000000000" pitchFamily="49" charset="-128"/>
            </a:endParaRPr>
          </a:p>
        </p:txBody>
      </p:sp>
      <p:sp>
        <p:nvSpPr>
          <p:cNvPr id="6" name="角丸四角形 5"/>
          <p:cNvSpPr/>
          <p:nvPr/>
        </p:nvSpPr>
        <p:spPr>
          <a:xfrm>
            <a:off x="8289015" y="511995"/>
            <a:ext cx="3634761" cy="94776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8237971" y="1597524"/>
            <a:ext cx="3634761" cy="473012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766124" y="2761986"/>
            <a:ext cx="2680542" cy="1862048"/>
          </a:xfrm>
          <a:prstGeom prst="rect">
            <a:avLst/>
          </a:prstGeom>
          <a:noFill/>
        </p:spPr>
        <p:txBody>
          <a:bodyPr wrap="none" lIns="91440" tIns="45720" rIns="91440" bIns="45720">
            <a:spAutoFit/>
          </a:bodyPr>
          <a:lstStyle/>
          <a:p>
            <a:pPr algn="ctr"/>
            <a:r>
              <a:rPr lang="en-US" altLang="ja-JP" sz="11500" b="1" dirty="0" smtClean="0">
                <a:ln w="22225">
                  <a:solidFill>
                    <a:schemeClr val="tx1">
                      <a:lumMod val="50000"/>
                      <a:lumOff val="50000"/>
                    </a:schemeClr>
                  </a:solidFill>
                  <a:prstDash val="solid"/>
                </a:ln>
                <a:solidFill>
                  <a:srgbClr val="FF0000"/>
                </a:solidFill>
              </a:rPr>
              <a:t>P</a:t>
            </a:r>
            <a:r>
              <a:rPr lang="ja-JP" altLang="en-US" sz="11500" b="1" dirty="0">
                <a:ln w="22225">
                  <a:solidFill>
                    <a:schemeClr val="tx1">
                      <a:lumMod val="50000"/>
                      <a:lumOff val="50000"/>
                    </a:schemeClr>
                  </a:solidFill>
                  <a:prstDash val="solid"/>
                </a:ln>
                <a:solidFill>
                  <a:srgbClr val="FF0000"/>
                </a:solidFill>
              </a:rPr>
              <a:t>６</a:t>
            </a:r>
          </a:p>
        </p:txBody>
      </p:sp>
      <p:pic>
        <p:nvPicPr>
          <p:cNvPr id="3078" name="Picture 6" descr="手をあげて横断歩道を渡る小学生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0896" y="3522708"/>
            <a:ext cx="3810000" cy="31908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クレヨン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431" y="3858314"/>
            <a:ext cx="1980415" cy="173781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2.bp.blogspot.com/-znUE4pnFx-I/VtofO_y2tuI/AAAAAAAA4WQ/QtJLIFAAE_g/s800/book_sasshi4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831" y="2488029"/>
            <a:ext cx="1254327" cy="135699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本・冊子のイラスト（赤）"/>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1074" y="2309464"/>
            <a:ext cx="1300784" cy="140625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粘土ケース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3098" y="360183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884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0" y="1012370"/>
            <a:ext cx="5305539" cy="4539344"/>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856515" y="906235"/>
            <a:ext cx="6335485" cy="4751614"/>
          </a:xfrm>
          <a:prstGeom prst="rect">
            <a:avLst/>
          </a:prstGeom>
        </p:spPr>
      </p:pic>
      <p:sp>
        <p:nvSpPr>
          <p:cNvPr id="5" name="右矢印 4"/>
          <p:cNvSpPr/>
          <p:nvPr/>
        </p:nvSpPr>
        <p:spPr>
          <a:xfrm>
            <a:off x="4591050" y="2775856"/>
            <a:ext cx="2530929" cy="101237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673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68685" y="359228"/>
            <a:ext cx="6923315" cy="6025242"/>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33087" y="2217556"/>
            <a:ext cx="4974772" cy="3731079"/>
          </a:xfrm>
          <a:prstGeom prst="rect">
            <a:avLst/>
          </a:prstGeom>
        </p:spPr>
      </p:pic>
      <p:sp>
        <p:nvSpPr>
          <p:cNvPr id="5" name="右矢印 4"/>
          <p:cNvSpPr/>
          <p:nvPr/>
        </p:nvSpPr>
        <p:spPr>
          <a:xfrm rot="21039899">
            <a:off x="3216801" y="2026550"/>
            <a:ext cx="3554480" cy="121409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192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8916" y="173011"/>
            <a:ext cx="11957740" cy="1015663"/>
          </a:xfrm>
          <a:prstGeom prst="rect">
            <a:avLst/>
          </a:prstGeom>
          <a:noFill/>
        </p:spPr>
        <p:txBody>
          <a:bodyPr wrap="square" rtlCol="0">
            <a:spAutoFit/>
          </a:bodyPr>
          <a:lstStyle/>
          <a:p>
            <a:r>
              <a:rPr lang="ja-JP" altLang="en-US" sz="6000" dirty="0">
                <a:latin typeface="HG創英角ｺﾞｼｯｸUB" panose="020B0909000000000000" pitchFamily="49" charset="-128"/>
                <a:ea typeface="HG創英角ｺﾞｼｯｸUB" panose="020B0909000000000000" pitchFamily="49" charset="-128"/>
              </a:rPr>
              <a:t>５</a:t>
            </a:r>
            <a:r>
              <a:rPr lang="ja-JP" altLang="en-US" sz="6000" dirty="0" smtClean="0">
                <a:latin typeface="HG創英角ｺﾞｼｯｸUB" panose="020B0909000000000000" pitchFamily="49" charset="-128"/>
                <a:ea typeface="HG創英角ｺﾞｼｯｸUB" panose="020B0909000000000000" pitchFamily="49" charset="-128"/>
              </a:rPr>
              <a:t>、学校生活について</a:t>
            </a:r>
            <a:endParaRPr lang="en-US" altLang="ja-JP" sz="6000" dirty="0" smtClean="0">
              <a:latin typeface="HG創英角ｺﾞｼｯｸUB" panose="020B0909000000000000" pitchFamily="49" charset="-128"/>
              <a:ea typeface="HG創英角ｺﾞｼｯｸUB" panose="020B0909000000000000" pitchFamily="49" charset="-128"/>
            </a:endParaRPr>
          </a:p>
        </p:txBody>
      </p:sp>
      <p:pic>
        <p:nvPicPr>
          <p:cNvPr id="2" name="図 1"/>
          <p:cNvPicPr>
            <a:picLocks noChangeAspect="1"/>
          </p:cNvPicPr>
          <p:nvPr/>
        </p:nvPicPr>
        <p:blipFill>
          <a:blip r:embed="rId3"/>
          <a:stretch>
            <a:fillRect/>
          </a:stretch>
        </p:blipFill>
        <p:spPr>
          <a:xfrm>
            <a:off x="8132158" y="483907"/>
            <a:ext cx="3858674" cy="5971757"/>
          </a:xfrm>
          <a:prstGeom prst="rect">
            <a:avLst/>
          </a:prstGeom>
          <a:ln>
            <a:solidFill>
              <a:schemeClr val="tx1"/>
            </a:solidFill>
          </a:ln>
        </p:spPr>
      </p:pic>
      <p:sp>
        <p:nvSpPr>
          <p:cNvPr id="4" name="角丸四角形 3"/>
          <p:cNvSpPr/>
          <p:nvPr/>
        </p:nvSpPr>
        <p:spPr>
          <a:xfrm>
            <a:off x="8237971" y="483908"/>
            <a:ext cx="3634761" cy="54962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715080" y="2301018"/>
            <a:ext cx="2680542" cy="1862048"/>
          </a:xfrm>
          <a:prstGeom prst="rect">
            <a:avLst/>
          </a:prstGeom>
          <a:noFill/>
        </p:spPr>
        <p:txBody>
          <a:bodyPr wrap="none" lIns="91440" tIns="45720" rIns="91440" bIns="45720">
            <a:spAutoFit/>
          </a:bodyPr>
          <a:lstStyle/>
          <a:p>
            <a:pPr algn="ctr"/>
            <a:r>
              <a:rPr lang="en-US" altLang="ja-JP" sz="11500" b="1" dirty="0" smtClean="0">
                <a:ln w="22225">
                  <a:solidFill>
                    <a:schemeClr val="tx1">
                      <a:lumMod val="50000"/>
                      <a:lumOff val="50000"/>
                    </a:schemeClr>
                  </a:solidFill>
                  <a:prstDash val="solid"/>
                </a:ln>
                <a:solidFill>
                  <a:srgbClr val="FF0000"/>
                </a:solidFill>
              </a:rPr>
              <a:t>P</a:t>
            </a:r>
            <a:r>
              <a:rPr lang="ja-JP" altLang="en-US" sz="11500" b="1" dirty="0">
                <a:ln w="22225">
                  <a:solidFill>
                    <a:schemeClr val="tx1">
                      <a:lumMod val="50000"/>
                      <a:lumOff val="50000"/>
                    </a:schemeClr>
                  </a:solidFill>
                  <a:prstDash val="solid"/>
                </a:ln>
                <a:solidFill>
                  <a:srgbClr val="FF0000"/>
                </a:solidFill>
              </a:rPr>
              <a:t>７</a:t>
            </a:r>
          </a:p>
        </p:txBody>
      </p:sp>
      <p:pic>
        <p:nvPicPr>
          <p:cNvPr id="8" name="Picture 6" descr="授業中の小学生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745" y="1554480"/>
            <a:ext cx="4215019" cy="490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062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1391</Words>
  <Application>Microsoft Office PowerPoint</Application>
  <PresentationFormat>ワイド画面</PresentationFormat>
  <Paragraphs>82</Paragraphs>
  <Slides>10</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HGS創英角ｺﾞｼｯｸUB</vt:lpstr>
      <vt:lpstr>HG丸ｺﾞｼｯｸM-PRO</vt:lpstr>
      <vt:lpstr>HG創英角ｺﾞｼｯｸUB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町田市教育委員会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143-t30</dc:creator>
  <cp:lastModifiedBy>143-t09</cp:lastModifiedBy>
  <cp:revision>147</cp:revision>
  <cp:lastPrinted>2023-02-10T03:17:26Z</cp:lastPrinted>
  <dcterms:created xsi:type="dcterms:W3CDTF">2022-01-20T00:40:04Z</dcterms:created>
  <dcterms:modified xsi:type="dcterms:W3CDTF">2024-02-03T08:44:32Z</dcterms:modified>
</cp:coreProperties>
</file>