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3" r:id="rId6"/>
    <p:sldId id="300" r:id="rId7"/>
    <p:sldId id="314" r:id="rId8"/>
    <p:sldId id="309" r:id="rId9"/>
    <p:sldId id="320" r:id="rId10"/>
    <p:sldId id="323" r:id="rId11"/>
    <p:sldId id="322" r:id="rId12"/>
    <p:sldId id="317" r:id="rId13"/>
    <p:sldId id="285" r:id="rId14"/>
    <p:sldId id="318" r:id="rId15"/>
    <p:sldId id="324" r:id="rId16"/>
    <p:sldId id="315" r:id="rId17"/>
    <p:sldId id="268" r:id="rId18"/>
    <p:sldId id="311" r:id="rId19"/>
    <p:sldId id="313" r:id="rId20"/>
    <p:sldId id="280" r:id="rId21"/>
  </p:sldIdLst>
  <p:sldSz cx="12192000" cy="6858000"/>
  <p:notesSz cx="6735763" cy="98663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71" d="100"/>
          <a:sy n="71" d="100"/>
        </p:scale>
        <p:origin x="72" y="47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machs-fs01\fs01_KYOIKU\&#25945;&#32946;&#12475;&#12531;&#12479;&#12540;\24-&#19981;&#30331;&#26657;&#23550;&#31574;&#20107;&#26989;\02_&#12450;&#12463;&#12471;&#12519;&#12531;&#12503;&#12521;&#12531;\&#22996;&#21729;&#20250;\23&#24180;&#31532;2&#22238;\&#12464;&#12521;&#12501;&#20316;&#25104;&#2999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machs-fs01\fs01_KYOIKU\&#25945;&#32946;&#12475;&#12531;&#12479;&#12540;\24-&#19981;&#30331;&#26657;&#23550;&#31574;&#20107;&#26989;\02_&#12450;&#12463;&#12471;&#12519;&#12531;&#12503;&#12521;&#12531;\&#22996;&#21729;&#20250;\23&#24180;&#31532;2&#22238;\&#22996;&#21729;&#20250;&#12464;&#12521;&#12501;&#20316;&#25104;&#2999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machs-fs01\fs01_KYOIKU\&#25945;&#32946;&#12475;&#12531;&#12479;&#12540;\24-&#19981;&#30331;&#26657;&#23550;&#31574;&#20107;&#26989;\02_&#12450;&#12463;&#12471;&#12519;&#12531;&#12503;&#12521;&#12531;\&#22996;&#21729;&#20250;\23&#24180;&#31532;2&#22238;\&#22996;&#21729;&#20250;&#12464;&#12521;&#12501;&#20316;&#25104;&#2999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600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教育支援センター登録児童・生徒数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教育支援センター利用者!$A$3</c:f>
              <c:strCache>
                <c:ptCount val="1"/>
                <c:pt idx="0">
                  <c:v>けやき教室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教育支援センター利用者!$C$2:$G$2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2023年*</c:v>
                </c:pt>
              </c:strCache>
            </c:strRef>
          </c:cat>
          <c:val>
            <c:numRef>
              <c:f>教育支援センター利用者!$C$3:$G$3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23</c:v>
                </c:pt>
                <c:pt idx="3">
                  <c:v>31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C-4E8B-A917-0E695B02EB72}"/>
            </c:ext>
          </c:extLst>
        </c:ser>
        <c:ser>
          <c:idx val="1"/>
          <c:order val="1"/>
          <c:tx>
            <c:strRef>
              <c:f>教育支援センター利用者!$A$4</c:f>
              <c:strCache>
                <c:ptCount val="1"/>
                <c:pt idx="0">
                  <c:v>くすのき教室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教育支援センター利用者!$C$2:$G$2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2023年*</c:v>
                </c:pt>
              </c:strCache>
            </c:strRef>
          </c:cat>
          <c:val>
            <c:numRef>
              <c:f>教育支援センター利用者!$C$4:$G$4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72</c:v>
                </c:pt>
                <c:pt idx="3">
                  <c:v>138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C-4E8B-A917-0E695B02EB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1158487823"/>
        <c:axId val="1158502223"/>
      </c:barChart>
      <c:catAx>
        <c:axId val="115848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58502223"/>
        <c:crosses val="autoZero"/>
        <c:auto val="1"/>
        <c:lblAlgn val="ctr"/>
        <c:lblOffset val="100"/>
        <c:noMultiLvlLbl val="0"/>
      </c:catAx>
      <c:valAx>
        <c:axId val="1158502223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5848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 baseline="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児童数と不登校児童数の推移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'30日欠席者 (2)'!$A$5</c:f>
              <c:strCache>
                <c:ptCount val="1"/>
                <c:pt idx="0">
                  <c:v>不登校児童数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'30日欠席者 (2)'!$B$4:$F$4</c:f>
              <c:strCache>
                <c:ptCount val="5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</c:v>
                </c:pt>
                <c:pt idx="4">
                  <c:v>2022年度</c:v>
                </c:pt>
              </c:strCache>
            </c:strRef>
          </c:cat>
          <c:val>
            <c:numRef>
              <c:f>'30日欠席者 (2)'!$B$5:$F$5</c:f>
              <c:numCache>
                <c:formatCode>General</c:formatCode>
                <c:ptCount val="5"/>
                <c:pt idx="0">
                  <c:v>162</c:v>
                </c:pt>
                <c:pt idx="1">
                  <c:v>199</c:v>
                </c:pt>
                <c:pt idx="2">
                  <c:v>216</c:v>
                </c:pt>
                <c:pt idx="3">
                  <c:v>274</c:v>
                </c:pt>
                <c:pt idx="4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E-462C-B7E9-DCC7A951E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684847"/>
        <c:axId val="962691087"/>
      </c:barChart>
      <c:lineChart>
        <c:grouping val="standard"/>
        <c:varyColors val="0"/>
        <c:ser>
          <c:idx val="1"/>
          <c:order val="1"/>
          <c:tx>
            <c:strRef>
              <c:f>'30日欠席者 (2)'!$A$6</c:f>
              <c:strCache>
                <c:ptCount val="1"/>
                <c:pt idx="0">
                  <c:v>児童数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'30日欠席者 (2)'!$B$4:$F$4</c:f>
              <c:strCache>
                <c:ptCount val="5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</c:v>
                </c:pt>
                <c:pt idx="4">
                  <c:v>2022年度</c:v>
                </c:pt>
              </c:strCache>
            </c:strRef>
          </c:cat>
          <c:val>
            <c:numRef>
              <c:f>'30日欠席者 (2)'!$B$6:$F$6</c:f>
              <c:numCache>
                <c:formatCode>General</c:formatCode>
                <c:ptCount val="5"/>
                <c:pt idx="0">
                  <c:v>22408</c:v>
                </c:pt>
                <c:pt idx="1">
                  <c:v>22027</c:v>
                </c:pt>
                <c:pt idx="2">
                  <c:v>21573</c:v>
                </c:pt>
                <c:pt idx="3">
                  <c:v>21244</c:v>
                </c:pt>
                <c:pt idx="4">
                  <c:v>20959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0E-462C-B7E9-DCC7A951E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685327"/>
        <c:axId val="962687727"/>
      </c:lineChart>
      <c:catAx>
        <c:axId val="96268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62691087"/>
        <c:crosses val="autoZero"/>
        <c:auto val="1"/>
        <c:lblAlgn val="ctr"/>
        <c:lblOffset val="100"/>
        <c:noMultiLvlLbl val="0"/>
      </c:catAx>
      <c:valAx>
        <c:axId val="962691087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62684847"/>
        <c:crosses val="autoZero"/>
        <c:crossBetween val="between"/>
      </c:valAx>
      <c:valAx>
        <c:axId val="96268772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62685327"/>
        <c:crosses val="max"/>
        <c:crossBetween val="between"/>
      </c:valAx>
      <c:catAx>
        <c:axId val="962685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268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生徒数と不登校生徒数の推移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'30日欠席者 (2)'!$H$5</c:f>
              <c:strCache>
                <c:ptCount val="1"/>
                <c:pt idx="0">
                  <c:v>不登校生徒数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'30日欠席者 (2)'!$I$4:$M$4</c:f>
              <c:strCache>
                <c:ptCount val="5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</c:v>
                </c:pt>
                <c:pt idx="4">
                  <c:v>2022年度</c:v>
                </c:pt>
              </c:strCache>
            </c:strRef>
          </c:cat>
          <c:val>
            <c:numRef>
              <c:f>'30日欠席者 (2)'!$I$5:$M$5</c:f>
              <c:numCache>
                <c:formatCode>General</c:formatCode>
                <c:ptCount val="5"/>
                <c:pt idx="0">
                  <c:v>494</c:v>
                </c:pt>
                <c:pt idx="1">
                  <c:v>557</c:v>
                </c:pt>
                <c:pt idx="2">
                  <c:v>551</c:v>
                </c:pt>
                <c:pt idx="3">
                  <c:v>601</c:v>
                </c:pt>
                <c:pt idx="4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D-4E7A-9B30-E76965D62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819663"/>
        <c:axId val="1237811023"/>
      </c:barChart>
      <c:lineChart>
        <c:grouping val="standard"/>
        <c:varyColors val="0"/>
        <c:ser>
          <c:idx val="1"/>
          <c:order val="1"/>
          <c:tx>
            <c:strRef>
              <c:f>'30日欠席者 (2)'!$H$6</c:f>
              <c:strCache>
                <c:ptCount val="1"/>
                <c:pt idx="0">
                  <c:v>生徒数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'30日欠席者 (2)'!$I$4:$M$4</c:f>
              <c:strCache>
                <c:ptCount val="5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</c:v>
                </c:pt>
                <c:pt idx="4">
                  <c:v>2022年度</c:v>
                </c:pt>
              </c:strCache>
            </c:strRef>
          </c:cat>
          <c:val>
            <c:numRef>
              <c:f>'30日欠席者 (2)'!$I$6:$M$6</c:f>
              <c:numCache>
                <c:formatCode>General</c:formatCode>
                <c:ptCount val="5"/>
                <c:pt idx="0">
                  <c:v>10475</c:v>
                </c:pt>
                <c:pt idx="1">
                  <c:v>10297</c:v>
                </c:pt>
                <c:pt idx="2">
                  <c:v>10340</c:v>
                </c:pt>
                <c:pt idx="3">
                  <c:v>10268</c:v>
                </c:pt>
                <c:pt idx="4">
                  <c:v>10252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DD-4E7A-9B30-E76965D62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820623"/>
        <c:axId val="1237820143"/>
      </c:lineChart>
      <c:catAx>
        <c:axId val="123781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37811023"/>
        <c:crosses val="autoZero"/>
        <c:auto val="1"/>
        <c:lblAlgn val="ctr"/>
        <c:lblOffset val="100"/>
        <c:noMultiLvlLbl val="0"/>
      </c:catAx>
      <c:valAx>
        <c:axId val="123781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37819663"/>
        <c:crosses val="autoZero"/>
        <c:crossBetween val="between"/>
      </c:valAx>
      <c:valAx>
        <c:axId val="1237820143"/>
        <c:scaling>
          <c:orientation val="minMax"/>
          <c:max val="10500"/>
          <c:min val="1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37820623"/>
        <c:crosses val="max"/>
        <c:crossBetween val="between"/>
      </c:valAx>
      <c:catAx>
        <c:axId val="12378206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78201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2C29B2-0CF6-4D31-8B2B-0662B263D26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2023/8/2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1F0E69C-AA0F-4DD7-B3A3-9CA7CB688BDD}" type="datetime1">
              <a:rPr lang="ja-JP" altLang="en-US" smtClean="0"/>
              <a:pPr/>
              <a:t>2023/8/2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D18E0B9-48E4-499D-93B2-B07D00395BAC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2698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19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US" altLang="ja-JP" smtClean="0"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95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282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88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816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941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06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066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07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ja-JP" smtClean="0"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00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の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ja-JP" altLang="en-US" noProof="0"/>
              <a:t>クリックして写真を追加</a:t>
            </a:r>
          </a:p>
        </p:txBody>
      </p:sp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17" name="テキスト プレースホルダー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18" name="テキスト プレースホルダー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20" name="テキスト プレースホルダー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21" name="テキスト プレースホルダー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の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ja-JP" noProof="0"/>
              <a:t>1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ja-JP" noProof="0"/>
              <a:t>2</a:t>
            </a:r>
            <a:endParaRPr lang="ja-JP" altLang="en-ZA" noProof="0"/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ja-JP" noProof="0"/>
              <a:t>3</a:t>
            </a:r>
            <a:endParaRPr lang="ja-JP" altLang="en-ZA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ZA" noProof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8" name="図プレースホルダー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1" name="図プレースホルダー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4" name="テキスト プレースホルダー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66700" lvl="0" indent="-266700" algn="ctr" rtl="0"/>
            <a:r>
              <a:rPr lang="ja-JP" altLang="en-US" noProof="0"/>
              <a:t>セクション ヘッダー</a:t>
            </a:r>
          </a:p>
        </p:txBody>
      </p:sp>
      <p:sp>
        <p:nvSpPr>
          <p:cNvPr id="24" name="テキスト プレースホルダー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66700" lvl="0" indent="-266700" algn="ctr" rtl="0"/>
            <a:r>
              <a:rPr lang="ja-JP" altLang="en-US" noProof="0"/>
              <a:t>セクション ヘッダー</a:t>
            </a:r>
          </a:p>
        </p:txBody>
      </p:sp>
      <p:sp>
        <p:nvSpPr>
          <p:cNvPr id="29" name="テキスト プレースホルダー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66700" lvl="0" indent="-266700" algn="ctr" rtl="0"/>
            <a:r>
              <a:rPr lang="ja-JP" altLang="en-US" noProof="0"/>
              <a:t>セクション ヘッダー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セクションの説明</a:t>
            </a:r>
            <a:endParaRPr lang="ja-JP" altLang="en-ZA" noProof="0"/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セクションの説明</a:t>
            </a:r>
            <a:endParaRPr lang="ja-JP" altLang="en-ZA" noProof="0"/>
          </a:p>
        </p:txBody>
      </p:sp>
      <p:sp>
        <p:nvSpPr>
          <p:cNvPr id="30" name="コンテンツ プレースホルダー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セクションの説明</a:t>
            </a:r>
            <a:endParaRPr lang="ja-JP" altLang="en-ZA" noProof="0"/>
          </a:p>
        </p:txBody>
      </p:sp>
      <p:sp>
        <p:nvSpPr>
          <p:cNvPr id="17" name="日付プレースホルダー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ZA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ZA" noProof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クワドラントのタイトル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クワドラントのタイトル</a:t>
            </a:r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クワドラントのタイトル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クワドラントのタイトル</a:t>
            </a:r>
          </a:p>
        </p:txBody>
      </p:sp>
      <p:grpSp>
        <p:nvGrpSpPr>
          <p:cNvPr id="3" name="グループ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フリーフォーム:図形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:図形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:図形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長方形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長方形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長方形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長方形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日付プレースホルダー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ZA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長戦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7" name="テキスト プレースホルダー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8" name="テキスト プレースホルダー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0" name="テキスト プレースホルダー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21" name="テキスト プレースホルダー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ZA" noProof="0"/>
          </a:p>
        </p:txBody>
      </p:sp>
      <p:sp>
        <p:nvSpPr>
          <p:cNvPr id="64" name="テキスト プレースホルダー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アイテムのタイトル</a:t>
            </a:r>
            <a:endParaRPr lang="ja-JP" altLang="en-ZA" noProof="0"/>
          </a:p>
        </p:txBody>
      </p:sp>
      <p:sp>
        <p:nvSpPr>
          <p:cNvPr id="38" name="テキスト プレースホルダー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年</a:t>
            </a:r>
            <a:endParaRPr lang="ja-JP" altLang="en-ZA" noProof="0"/>
          </a:p>
        </p:txBody>
      </p:sp>
      <p:sp>
        <p:nvSpPr>
          <p:cNvPr id="39" name="テキスト プレースホルダー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0" name="テキスト プレースホルダー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1" name="テキスト プレースホルダー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2" name="テキスト プレースホルダー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4" name="テキスト プレースホルダー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5" name="テキスト プレースホルダー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6" name="テキスト プレースホルダー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8" name="テキスト プレースホルダー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9" name="テキスト プレースホルダー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7" name="テキスト プレースホルダー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0" name="テキスト プレースホルダー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1" name="テキスト プレースホルダー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43" name="テキスト プレースホルダー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年</a:t>
            </a:r>
            <a:endParaRPr lang="ja-JP" altLang="en-ZA" noProof="0"/>
          </a:p>
        </p:txBody>
      </p:sp>
      <p:sp>
        <p:nvSpPr>
          <p:cNvPr id="52" name="テキスト プレースホルダー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3" name="テキスト プレースホルダー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4" name="テキスト プレースホルダー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5" name="テキスト プレースホルダー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6" name="テキスト プレースホルダー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7" name="テキスト プレースホルダー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8" name="テキスト プレースホルダー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60" name="テキスト プレースホルダー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61" name="テキスト プレースホルダー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59" name="テキスト プレースホルダー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62" name="テキスト プレースホルダー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sp>
        <p:nvSpPr>
          <p:cNvPr id="63" name="テキスト プレースホルダー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MM</a:t>
            </a:r>
            <a:endParaRPr lang="ja-JP" altLang="en-ZA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日付プレースホルダー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オプショ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14" name="図プレースホルダー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テキスト プレースホルダー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17" name="図プレースホルダー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9" name="テキスト プレースホルダー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オプショ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14" name="図プレースホルダー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テキスト プレースホルダー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6" name="テキスト プレースホルダー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17" name="図プレースホルダー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8" name="テキスト プレースホルダー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9" name="テキスト プレースホルダー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44" name="図プレースホルダー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5" name="テキスト プレースホルダー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6" name="テキスト プレースホルダー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47" name="図プレースホルダー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8" name="テキスト プレースホルダー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9" name="テキスト プレースホルダー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50" name="図プレースホルダー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1" name="テキスト プレースホルダー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52" name="テキスト プレースホルダー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53" name="図プレースホルダー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4" name="テキスト プレースホルダー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55" name="テキスト プレースホルダー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ja-JP" altLang="en-US" noProof="0"/>
              <a:t>タイトル​​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資金調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コンテンツの追加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セクションの説明</a:t>
            </a:r>
          </a:p>
        </p:txBody>
      </p:sp>
      <p:sp>
        <p:nvSpPr>
          <p:cNvPr id="28" name="コンテンツ プレースホルダー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コンテンツの追加</a:t>
            </a:r>
          </a:p>
        </p:txBody>
      </p:sp>
      <p:sp>
        <p:nvSpPr>
          <p:cNvPr id="30" name="テキスト プレースホルダー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31" name="テキスト プレースホルダー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32" name="テキスト プレースホルダー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セクションの説明</a:t>
            </a:r>
          </a:p>
        </p:txBody>
      </p:sp>
      <p:sp>
        <p:nvSpPr>
          <p:cNvPr id="29" name="コンテンツ プレースホルダー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コンテンツの追加</a:t>
            </a:r>
          </a:p>
        </p:txBody>
      </p:sp>
      <p:sp>
        <p:nvSpPr>
          <p:cNvPr id="34" name="テキスト プレースホルダー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35" name="テキスト プレースホルダー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セクションの説明</a:t>
            </a:r>
          </a:p>
        </p:txBody>
      </p:sp>
      <p:sp>
        <p:nvSpPr>
          <p:cNvPr id="42" name="コンテンツ プレースホルダー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コンテンツの追加</a:t>
            </a:r>
          </a:p>
        </p:txBody>
      </p:sp>
      <p:sp>
        <p:nvSpPr>
          <p:cNvPr id="38" name="テキスト プレースホルダー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39" name="テキスト プレースホルダー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セクションのタイトル</a:t>
            </a:r>
          </a:p>
        </p:txBody>
      </p:sp>
      <p:sp>
        <p:nvSpPr>
          <p:cNvPr id="40" name="テキスト プレースホルダー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ja-JP" altLang="en-US" noProof="0"/>
              <a:t>セクションの説明</a:t>
            </a:r>
          </a:p>
        </p:txBody>
      </p:sp>
      <p:sp>
        <p:nvSpPr>
          <p:cNvPr id="3" name="長方形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会社情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し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図プレースホルダー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17" name="テキスト プレースホルダー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1" name="テキスト プレースホルダー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32" name="テキスト プレースホルダー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3" name="テキスト プレースホルダー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クリックしてサブタイトルを追加</a:t>
            </a:r>
          </a:p>
        </p:txBody>
      </p:sp>
      <p:sp>
        <p:nvSpPr>
          <p:cNvPr id="34" name="テキスト プレースホルダー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2" name="テキスト プレースホルダー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  <p:sp>
        <p:nvSpPr>
          <p:cNvPr id="15" name="図プレースホルダー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決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2" name="テキスト プレースホルダー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3" name="テキスト プレースホルダー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4" name="テキスト プレースホルダー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5" name="テキスト プレースホルダー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6" name="テキスト プレースホルダー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製品の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長方形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2" name="テキスト プレースホルダー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18" name="フッター プレースホルダー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23" name="スライド番号プレースホルダー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問題と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クリックしてタイトルを追加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ビジネス モデ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ZA" noProof="0"/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ja-JP" altLang="en-US" noProof="0"/>
              <a:t>アイコンをクリックして画像を追加</a:t>
            </a:r>
            <a:endParaRPr lang="ja-JP" altLang="en-ZA" noProof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行頭文字 </a:t>
            </a:r>
            <a:r>
              <a:rPr lang="en-US" altLang="ja-JP" noProof="0"/>
              <a:t>2</a:t>
            </a:r>
            <a:endParaRPr lang="ja-JP" altLang="en-ZA" noProof="0"/>
          </a:p>
        </p:txBody>
      </p:sp>
      <p:sp>
        <p:nvSpPr>
          <p:cNvPr id="10" name="テキスト プレースホルダー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</a:t>
            </a:r>
            <a:endParaRPr lang="ja-JP" altLang="en-ZA" noProof="0"/>
          </a:p>
        </p:txBody>
      </p:sp>
      <p:sp>
        <p:nvSpPr>
          <p:cNvPr id="19" name="図プレースホルダー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ja-JP" altLang="en-US" noProof="0"/>
              <a:t>アイコンをクリックして画像を追加</a:t>
            </a:r>
            <a:endParaRPr lang="ja-JP" altLang="en-ZA" noProof="0"/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行頭文字 </a:t>
            </a:r>
            <a:r>
              <a:rPr lang="en-US" altLang="ja-JP" noProof="0"/>
              <a:t>3</a:t>
            </a:r>
            <a:endParaRPr lang="ja-JP" altLang="en-ZA" noProof="0"/>
          </a:p>
        </p:txBody>
      </p:sp>
      <p:sp>
        <p:nvSpPr>
          <p:cNvPr id="12" name="テキスト プレースホルダー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</a:t>
            </a:r>
            <a:endParaRPr lang="ja-JP" altLang="en-ZA" noProof="0"/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ja-JP" altLang="en-US" noProof="0"/>
              <a:t>アイコンをクリックして画像を追加</a:t>
            </a:r>
            <a:endParaRPr lang="ja-JP" altLang="en-ZA" noProof="0"/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行頭文字 </a:t>
            </a:r>
            <a:r>
              <a:rPr lang="en-US" altLang="ja-JP" noProof="0"/>
              <a:t>4</a:t>
            </a:r>
            <a:endParaRPr lang="ja-JP" altLang="en-ZA" noProof="0"/>
          </a:p>
        </p:txBody>
      </p:sp>
      <p:sp>
        <p:nvSpPr>
          <p:cNvPr id="14" name="テキスト プレースホルダー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</a:t>
            </a:r>
            <a:endParaRPr lang="ja-JP" altLang="en-ZA" noProof="0"/>
          </a:p>
        </p:txBody>
      </p:sp>
      <p:sp>
        <p:nvSpPr>
          <p:cNvPr id="15" name="日付プレースホルダー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ZA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競合関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ピッチ デッキのタイトル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ピッチ デッキのタイトル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5CEABB6-07DC-46E8-9B57-56EC44A396E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>
              <a:lumMod val="50000"/>
              <a:lumOff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5" descr="4 鉢のサボテンの写真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855" y="836023"/>
            <a:ext cx="6616229" cy="1494908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2023</a:t>
            </a:r>
            <a:r>
              <a:rPr lang="ja-JP" altLang="en-US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年度第</a:t>
            </a:r>
            <a:r>
              <a:rPr lang="en-US" altLang="ja-JP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lang="ja-JP" altLang="en-US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回</a:t>
            </a:r>
            <a:br>
              <a:rPr lang="en-US" altLang="ja-JP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4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不登校施策検討委員会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448" y="2469437"/>
            <a:ext cx="3167636" cy="647673"/>
          </a:xfrm>
        </p:spPr>
        <p:txBody>
          <a:bodyPr rtlCol="0">
            <a:noAutofit/>
          </a:bodyPr>
          <a:lstStyle/>
          <a:p>
            <a:pPr algn="r" rtl="0"/>
            <a:r>
              <a:rPr lang="en-US" altLang="ja-JP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2023</a:t>
            </a: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</a:t>
            </a:r>
            <a:r>
              <a:rPr lang="en-US" altLang="ja-JP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</a:t>
            </a:r>
            <a:r>
              <a:rPr lang="en-US" altLang="ja-JP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 rtl="0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市庁舎</a:t>
            </a:r>
            <a:r>
              <a:rPr lang="en-US" altLang="ja-JP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階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 rtl="0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防災指令室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87" y="1370128"/>
            <a:ext cx="6280859" cy="82886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教育支援センター</a:t>
            </a:r>
            <a:b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（けやき教室・くすのき教室）の現状</a:t>
            </a:r>
          </a:p>
        </p:txBody>
      </p:sp>
      <p:pic>
        <p:nvPicPr>
          <p:cNvPr id="15" name="図プレースホルダー 14" descr="本のアウトラインを開く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0104" y="1965960"/>
            <a:ext cx="2286000" cy="2286000"/>
          </a:xfr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1096" y="4311688"/>
            <a:ext cx="2286000" cy="360000"/>
          </a:xfrm>
        </p:spPr>
        <p:txBody>
          <a:bodyPr rtlCol="0"/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授業時間</a:t>
            </a:r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1096" y="4773703"/>
            <a:ext cx="2286000" cy="194777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けやき教室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火曜日閉室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20-13</a:t>
            </a:r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45</a:t>
            </a:r>
          </a:p>
          <a:p>
            <a:pPr rtl="0"/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くすのき教室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火曜日閉室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10-13</a:t>
            </a:r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40</a:t>
            </a:r>
            <a:endParaRPr lang="ja-JP" altLang="en-US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7" name="図プレースホルダー 16" descr="グループ アウトライン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1917" y="1965960"/>
            <a:ext cx="2286000" cy="2286000"/>
          </a:xfrm>
        </p:spPr>
      </p:pic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6048" y="4311688"/>
            <a:ext cx="2286000" cy="360000"/>
          </a:xfrm>
        </p:spPr>
        <p:txBody>
          <a:bodyPr rtlCol="0"/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登録者数の急増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6048" y="4773702"/>
            <a:ext cx="2286000" cy="1836103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対人トラブルの増加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クラスに入れない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児童・生徒の発生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通室の安全確保</a:t>
            </a:r>
          </a:p>
        </p:txBody>
      </p:sp>
      <p:pic>
        <p:nvPicPr>
          <p:cNvPr id="19" name="図プレースホルダー 18" descr="矢印円の輪郭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3730" y="1965960"/>
            <a:ext cx="2286000" cy="2286000"/>
          </a:xfrm>
        </p:spPr>
      </p:pic>
      <p:sp>
        <p:nvSpPr>
          <p:cNvPr id="33" name="テキスト プレースホルダー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4311688"/>
            <a:ext cx="2286000" cy="360000"/>
          </a:xfrm>
        </p:spPr>
        <p:txBody>
          <a:bodyPr rtlCol="0"/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学校連携</a:t>
            </a:r>
          </a:p>
        </p:txBody>
      </p:sp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711619" y="4773703"/>
            <a:ext cx="2846474" cy="1582647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教員経験者による学校連携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進路相談の実施</a:t>
            </a:r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endParaRPr lang="en-US" altLang="ja-JP" sz="2000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作文指導・面接練習</a:t>
            </a:r>
          </a:p>
        </p:txBody>
      </p:sp>
      <p:sp>
        <p:nvSpPr>
          <p:cNvPr id="86" name="スライド番号プレースホルダー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10</a:t>
            </a:fld>
            <a:endParaRPr lang="ja-JP" altLang="en-ZA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タイトル 21">
            <a:extLst>
              <a:ext uri="{FF2B5EF4-FFF2-40B4-BE49-F238E27FC236}">
                <a16:creationId xmlns:a16="http://schemas.microsoft.com/office/drawing/2014/main" id="{3D4ED4EA-A693-EAEB-FE2E-72924F598313}"/>
              </a:ext>
            </a:extLst>
          </p:cNvPr>
          <p:cNvSpPr txBox="1">
            <a:spLocks/>
          </p:cNvSpPr>
          <p:nvPr/>
        </p:nvSpPr>
        <p:spPr>
          <a:xfrm>
            <a:off x="524433" y="579242"/>
            <a:ext cx="11510683" cy="82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次年度の教育支援センター運営について</a:t>
            </a:r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EA8EF1-C4B7-0C1A-FAB7-1CDCC311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altLang="ja-JP" sz="2000" noProof="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11</a:t>
            </a:fld>
            <a:endParaRPr lang="ja-JP" altLang="en-US" sz="2000" noProof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7AD2DB29-3C47-7197-970A-1735C529F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044522"/>
              </p:ext>
            </p:extLst>
          </p:nvPr>
        </p:nvGraphicFramePr>
        <p:xfrm>
          <a:off x="1335952" y="2198785"/>
          <a:ext cx="4572000" cy="316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F7F316AD-FF3B-2EA6-4594-BFCAE968F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127103"/>
              </p:ext>
            </p:extLst>
          </p:nvPr>
        </p:nvGraphicFramePr>
        <p:xfrm>
          <a:off x="678180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3E90303-9FE6-C7C1-6513-803CCEF81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53478"/>
              </p:ext>
            </p:extLst>
          </p:nvPr>
        </p:nvGraphicFramePr>
        <p:xfrm>
          <a:off x="6781800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タイトル 21">
            <a:extLst>
              <a:ext uri="{FF2B5EF4-FFF2-40B4-BE49-F238E27FC236}">
                <a16:creationId xmlns:a16="http://schemas.microsoft.com/office/drawing/2014/main" id="{FD9E458D-7FDF-975C-7C04-0EF07407E8A7}"/>
              </a:ext>
            </a:extLst>
          </p:cNvPr>
          <p:cNvSpPr txBox="1">
            <a:spLocks/>
          </p:cNvSpPr>
          <p:nvPr/>
        </p:nvSpPr>
        <p:spPr>
          <a:xfrm>
            <a:off x="1273370" y="1255219"/>
            <a:ext cx="3803727" cy="483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参考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教育支援センター統計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1130BB-0FF0-D3DE-E6F5-8E0C35C8EA7C}"/>
              </a:ext>
            </a:extLst>
          </p:cNvPr>
          <p:cNvSpPr/>
          <p:nvPr/>
        </p:nvSpPr>
        <p:spPr>
          <a:xfrm>
            <a:off x="3979816" y="5495110"/>
            <a:ext cx="2194562" cy="32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※2023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年度は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7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月時点。</a:t>
            </a:r>
          </a:p>
        </p:txBody>
      </p:sp>
    </p:spTree>
    <p:extLst>
      <p:ext uri="{BB962C8B-B14F-4D97-AF65-F5344CB8AC3E}">
        <p14:creationId xmlns:p14="http://schemas.microsoft.com/office/powerpoint/2010/main" val="292200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抽象的なぼやけた公共の図書館と本棚">
            <a:extLst>
              <a:ext uri="{FF2B5EF4-FFF2-40B4-BE49-F238E27FC236}">
                <a16:creationId xmlns:a16="http://schemas.microsoft.com/office/drawing/2014/main" id="{BE4921CB-3F4B-1762-FEA6-FDDD2E1E7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60" b="27370"/>
          <a:stretch/>
        </p:blipFill>
        <p:spPr>
          <a:xfrm>
            <a:off x="6183086" y="4516824"/>
            <a:ext cx="6008914" cy="2341176"/>
          </a:xfrm>
          <a:prstGeom prst="rect">
            <a:avLst/>
          </a:prstGeom>
          <a:noFill/>
        </p:spPr>
      </p:pic>
      <p:sp>
        <p:nvSpPr>
          <p:cNvPr id="5" name="タイトル 21">
            <a:extLst>
              <a:ext uri="{FF2B5EF4-FFF2-40B4-BE49-F238E27FC236}">
                <a16:creationId xmlns:a16="http://schemas.microsoft.com/office/drawing/2014/main" id="{16CC8765-D099-F15E-8DF8-437F285C8A52}"/>
              </a:ext>
            </a:extLst>
          </p:cNvPr>
          <p:cNvSpPr txBox="1">
            <a:spLocks/>
          </p:cNvSpPr>
          <p:nvPr/>
        </p:nvSpPr>
        <p:spPr>
          <a:xfrm>
            <a:off x="951412" y="1055121"/>
            <a:ext cx="8837023" cy="77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kumimoji="1" lang="ja-JP" altLang="en-US" sz="36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次年度の教育支援センター運営について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3F7F611-8769-EF6A-4B13-F8A4087C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9977" y="1967344"/>
            <a:ext cx="9466217" cy="452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☑　開設時間の拡充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午後も授業を実施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週５日開設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☑　けやき教室・くすのき教室の一体的運営</a:t>
            </a: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事務の効率化</a:t>
            </a: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講師配置の最適化</a:t>
            </a: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教室の有効活用</a:t>
            </a: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endParaRPr lang="en-US" altLang="ja-JP" sz="2000" kern="12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>
              <a:spcAft>
                <a:spcPts val="600"/>
              </a:spcAft>
            </a:pPr>
            <a:r>
              <a:rPr lang="ja-JP" altLang="en-US" sz="2000" kern="12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☑　入室時の支援の維持（直営）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E75AA-1D39-A23F-B545-F29C28F8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altLang="ja-JP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>
                <a:spcAft>
                  <a:spcPts val="600"/>
                </a:spcAft>
              </a:pPr>
              <a:t>12</a:t>
            </a:fld>
            <a:endParaRPr lang="ja-JP" altLang="en-US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1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9" y="1989197"/>
            <a:ext cx="10681585" cy="787400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参照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「町田の教育に関するアンケート調査」</a:t>
            </a:r>
          </a:p>
        </p:txBody>
      </p:sp>
      <p:pic>
        <p:nvPicPr>
          <p:cNvPr id="24" name="図プレースホルダー 23" descr="さまざまな多肉植物の写真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05"/>
            <a:ext cx="12188952" cy="914400"/>
          </a:xfrm>
        </p:spPr>
      </p:pic>
      <p:sp>
        <p:nvSpPr>
          <p:cNvPr id="50" name="スライド番号プレースホルダー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13</a:t>
            </a:fld>
            <a:endParaRPr lang="ja-JP" altLang="en-US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D67F488-6505-E4A0-F020-4DE9004D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91" y="3492635"/>
            <a:ext cx="10040847" cy="3046277"/>
          </a:xfrm>
          <a:prstGeom prst="rect">
            <a:avLst/>
          </a:prstGeom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5FD75F37-11F0-518C-5ED1-4E3AEC92C874}"/>
              </a:ext>
            </a:extLst>
          </p:cNvPr>
          <p:cNvSpPr/>
          <p:nvPr/>
        </p:nvSpPr>
        <p:spPr>
          <a:xfrm>
            <a:off x="8353433" y="5947021"/>
            <a:ext cx="809897" cy="7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872" y="3184582"/>
            <a:ext cx="10742545" cy="985446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子どもたちの教育や環境について、課題と感じていることは何ですか。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（複数回答）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9030C7-8524-0186-E4B5-B2F17D61954E}"/>
              </a:ext>
            </a:extLst>
          </p:cNvPr>
          <p:cNvSpPr txBox="1">
            <a:spLocks/>
          </p:cNvSpPr>
          <p:nvPr/>
        </p:nvSpPr>
        <p:spPr>
          <a:xfrm>
            <a:off x="160417" y="1145800"/>
            <a:ext cx="6270727" cy="84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　保護者支援について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B88F57D6-16AC-4857-A96B-B29B415C67C6}"/>
              </a:ext>
            </a:extLst>
          </p:cNvPr>
          <p:cNvSpPr/>
          <p:nvPr/>
        </p:nvSpPr>
        <p:spPr>
          <a:xfrm>
            <a:off x="9663420" y="1484920"/>
            <a:ext cx="2188675" cy="1341643"/>
          </a:xfrm>
          <a:prstGeom prst="wedgeEllipseCallout">
            <a:avLst>
              <a:gd name="adj1" fmla="val -39931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保護者意見</a:t>
            </a:r>
          </a:p>
        </p:txBody>
      </p:sp>
    </p:spTree>
    <p:extLst>
      <p:ext uri="{BB962C8B-B14F-4D97-AF65-F5344CB8AC3E}">
        <p14:creationId xmlns:p14="http://schemas.microsoft.com/office/powerpoint/2010/main" val="404466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プレースホルダー 23" descr="さまざまな多肉植物の写真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50" name="スライド番号プレースホルダー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z="200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14</a:t>
            </a:fld>
            <a:endParaRPr lang="ja-JP" altLang="en-US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E34D7EA-826D-31A4-D57A-571294AF4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3CB45EB-83C8-69A1-DCD4-FE9535C19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F802101-B035-77A9-CA0C-4A3FC9AC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47BA550-C202-35B0-AF71-E01015632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142" y="3372177"/>
            <a:ext cx="7039677" cy="25512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D2B257-863E-ACE1-CCF4-0E985FD6F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489" y="1189216"/>
            <a:ext cx="7176329" cy="2644515"/>
          </a:xfrm>
          <a:prstGeom prst="rect">
            <a:avLst/>
          </a:prstGeom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928B5DC9-C34E-094D-9CC0-3870A8BB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929" y="649742"/>
            <a:ext cx="7945582" cy="600895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スクールカウンセラーや教育相談に相談したことがない理由は。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7810214-196E-57C7-A829-67043BB373F6}"/>
              </a:ext>
            </a:extLst>
          </p:cNvPr>
          <p:cNvSpPr/>
          <p:nvPr/>
        </p:nvSpPr>
        <p:spPr>
          <a:xfrm>
            <a:off x="2211977" y="1949221"/>
            <a:ext cx="7039677" cy="14027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95313F0-0098-A6E9-9D31-716DA705BF8D}"/>
              </a:ext>
            </a:extLst>
          </p:cNvPr>
          <p:cNvSpPr/>
          <p:nvPr/>
        </p:nvSpPr>
        <p:spPr>
          <a:xfrm>
            <a:off x="2211977" y="4148278"/>
            <a:ext cx="7039677" cy="10420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8BBE0A2-F2F5-7543-4356-50994020ED79}"/>
              </a:ext>
            </a:extLst>
          </p:cNvPr>
          <p:cNvSpPr/>
          <p:nvPr/>
        </p:nvSpPr>
        <p:spPr>
          <a:xfrm>
            <a:off x="9615818" y="248658"/>
            <a:ext cx="2188675" cy="1341643"/>
          </a:xfrm>
          <a:prstGeom prst="wedgeEllipseCallout">
            <a:avLst>
              <a:gd name="adj1" fmla="val -39931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保護者意見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プレースホルダー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207455"/>
            <a:ext cx="1351811" cy="10972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相談機関</a:t>
            </a:r>
          </a:p>
        </p:txBody>
      </p:sp>
      <p:pic>
        <p:nvPicPr>
          <p:cNvPr id="18" name="図プレースホルダー 17" descr="白い鉢に植えられた多肉植物の写真&#10;">
            <a:extLst>
              <a:ext uri="{FF2B5EF4-FFF2-40B4-BE49-F238E27FC236}">
                <a16:creationId xmlns:a16="http://schemas.microsoft.com/office/drawing/2014/main" id="{02723B88-7DAA-44B0-BC66-1F112DBA6E5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196543"/>
            <a:ext cx="1106424" cy="1106424"/>
          </a:xfr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207455"/>
            <a:ext cx="3657600" cy="1097280"/>
          </a:xfrm>
          <a:ln>
            <a:noFill/>
          </a:ln>
        </p:spPr>
        <p:txBody>
          <a:bodyPr rtlCol="0"/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誰に相談できるのか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どこで相談できるのか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何を相談できるのか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207455"/>
            <a:ext cx="3657600" cy="109728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スクールカウンセラー</a:t>
            </a:r>
            <a:endParaRPr lang="en-US" altLang="ja-JP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スクールソーシャルワーカー</a:t>
            </a:r>
            <a:endParaRPr lang="en-US" altLang="ja-JP" noProof="1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noProof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教育相談（電話・来所）</a:t>
            </a:r>
          </a:p>
        </p:txBody>
      </p:sp>
      <p:sp>
        <p:nvSpPr>
          <p:cNvPr id="38" name="テキスト プレースホルダー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559605"/>
            <a:ext cx="1353313" cy="10972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居場所</a:t>
            </a:r>
          </a:p>
        </p:txBody>
      </p:sp>
      <p:pic>
        <p:nvPicPr>
          <p:cNvPr id="20" name="図プレースホルダー 19" descr="さまざまな多肉植物を上から撮った写真">
            <a:extLst>
              <a:ext uri="{FF2B5EF4-FFF2-40B4-BE49-F238E27FC236}">
                <a16:creationId xmlns:a16="http://schemas.microsoft.com/office/drawing/2014/main" id="{117F462D-33B3-4F83-A197-62750015DDDF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555033"/>
            <a:ext cx="1106424" cy="1106424"/>
          </a:xfrm>
        </p:spPr>
      </p:pic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559605"/>
            <a:ext cx="3657600" cy="1097280"/>
          </a:xfrm>
        </p:spPr>
        <p:txBody>
          <a:bodyPr rtlCol="0"/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どのような支援が受けられるのか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どんな場所か知りたい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559605"/>
            <a:ext cx="3657600" cy="109728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教育支援センター（分室含む）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校内教育支援センター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フリースクール</a:t>
            </a:r>
            <a:r>
              <a:rPr lang="en-US" altLang="ja-JP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/</a:t>
            </a: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（特例校）</a:t>
            </a:r>
          </a:p>
        </p:txBody>
      </p:sp>
      <p:sp>
        <p:nvSpPr>
          <p:cNvPr id="39" name="テキスト プレースホルダー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4905756"/>
            <a:ext cx="1353314" cy="10972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進学情報</a:t>
            </a:r>
          </a:p>
        </p:txBody>
      </p:sp>
      <p:pic>
        <p:nvPicPr>
          <p:cNvPr id="22" name="図プレースホルダー 21" descr="積み重ねられた写真&#10;セラミックの植木鉢">
            <a:extLst>
              <a:ext uri="{FF2B5EF4-FFF2-40B4-BE49-F238E27FC236}">
                <a16:creationId xmlns:a16="http://schemas.microsoft.com/office/drawing/2014/main" id="{9741A0BC-A474-40EB-8401-F1E47E57D13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4901184"/>
            <a:ext cx="1106424" cy="1106424"/>
          </a:xfrm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4905756"/>
            <a:ext cx="3657600" cy="1097280"/>
          </a:xfrm>
        </p:spPr>
        <p:txBody>
          <a:bodyPr rtlCol="0"/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休んでいても高校進学できるのか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どのような学校があるのか</a:t>
            </a:r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4905756"/>
            <a:ext cx="3657600" cy="109728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サポート校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通信制高校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チャレンジ校等々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ja-JP" sz="18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15</a:t>
            </a:fld>
            <a:endParaRPr lang="ja-JP" altLang="en-ZA" sz="18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14" name="タイトル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0" y="1101377"/>
            <a:ext cx="10515600" cy="84029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子どもと保護者が必要な情報</a:t>
            </a:r>
          </a:p>
        </p:txBody>
      </p:sp>
    </p:spTree>
    <p:extLst>
      <p:ext uri="{BB962C8B-B14F-4D97-AF65-F5344CB8AC3E}">
        <p14:creationId xmlns:p14="http://schemas.microsoft.com/office/powerpoint/2010/main" val="73841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10">
            <a:extLst>
              <a:ext uri="{FF2B5EF4-FFF2-40B4-BE49-F238E27FC236}">
                <a16:creationId xmlns:a16="http://schemas.microsoft.com/office/drawing/2014/main" id="{459B1A97-8AE3-46EB-5D35-30E38A628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3175" y="4572000"/>
            <a:ext cx="12188825" cy="228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22" y="1106945"/>
            <a:ext cx="5008478" cy="6474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情報の届け方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79" y="2129856"/>
            <a:ext cx="3203579" cy="1059924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ホームページにおける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集約情報の発信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3191256"/>
            <a:ext cx="3200400" cy="3044081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82880" tIns="182880" rIns="182880" rtlCol="0" anchor="t" anchorCtr="0">
            <a:noAutofit/>
          </a:bodyPr>
          <a:lstStyle/>
          <a:p>
            <a:pPr algn="l" rtl="0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教育センターのホームページに、不登校に特化したページを作成します。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・相談先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・教育支援センター等居場所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（・フリースクール情報）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5274" y="2129856"/>
            <a:ext cx="3200400" cy="1059924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不登校に特化した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リーフレットの配付</a:t>
            </a:r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6863" y="3191256"/>
            <a:ext cx="3198811" cy="3044081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rtlCol="0" anchor="t" anchorCtr="1">
            <a:normAutofit/>
          </a:bodyPr>
          <a:lstStyle/>
          <a:p>
            <a:pPr algn="l" rtl="0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不登校に特化した保護者向けリーフレットを作成し、毎年小・中学校の新入生に配布します。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 rtl="0"/>
            <a:r>
              <a:rPr lang="en-US" altLang="ja-JP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内容はホームページと同じ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endParaRPr lang="ja-JP" altLang="en-US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75D2ED3F-4593-4DAA-83A4-953C35F62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269" y="2129856"/>
            <a:ext cx="3200400" cy="1059924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保護者の会の実施</a:t>
            </a:r>
          </a:p>
        </p:txBody>
      </p:sp>
      <p:sp>
        <p:nvSpPr>
          <p:cNvPr id="100" name="スライド番号プレースホルダー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16</a:t>
            </a:fld>
            <a:endParaRPr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テキスト プレースホルダー 21">
            <a:extLst>
              <a:ext uri="{FF2B5EF4-FFF2-40B4-BE49-F238E27FC236}">
                <a16:creationId xmlns:a16="http://schemas.microsoft.com/office/drawing/2014/main" id="{B64E91E7-2FBF-8B39-5C8D-96064164E4E4}"/>
              </a:ext>
            </a:extLst>
          </p:cNvPr>
          <p:cNvSpPr txBox="1">
            <a:spLocks/>
          </p:cNvSpPr>
          <p:nvPr/>
        </p:nvSpPr>
        <p:spPr>
          <a:xfrm>
            <a:off x="8154859" y="3191256"/>
            <a:ext cx="3269144" cy="304408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182880" tIns="182880" rIns="18288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保護者同士の情報交換やピアサポート</a:t>
            </a:r>
            <a:r>
              <a:rPr lang="en-US" altLang="ja-JP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*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のため、保護者が集まれる機会をつくります。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＊専門家ではなく、同じような悩みや経験をもつ者同士がサポートしあうこと。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en-US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70" y="1322049"/>
            <a:ext cx="5538865" cy="761683"/>
          </a:xfrm>
        </p:spPr>
        <p:txBody>
          <a:bodyPr rtlCol="0" anchor="ctr">
            <a:normAutofit/>
          </a:bodyPr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次回の委員会について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6"/>
            <a:ext cx="4953000" cy="2094502"/>
          </a:xfrm>
        </p:spPr>
        <p:txBody>
          <a:bodyPr rtlCol="0">
            <a:normAutofit/>
          </a:bodyPr>
          <a:lstStyle/>
          <a:p>
            <a:pPr rtl="0">
              <a:lnSpc>
                <a:spcPct val="140000"/>
              </a:lnSpc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年間予定を変更し、</a:t>
            </a:r>
            <a:r>
              <a:rPr lang="en-US" altLang="ja-JP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11</a:t>
            </a: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月実施予定です。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>
              <a:lnSpc>
                <a:spcPct val="140000"/>
              </a:lnSpc>
              <a:spcAft>
                <a:spcPts val="600"/>
              </a:spcAft>
            </a:pP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>
              <a:lnSpc>
                <a:spcPct val="140000"/>
              </a:lnSpc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「アクションプラン（案）の検討」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>
              <a:lnSpc>
                <a:spcPct val="140000"/>
              </a:lnSpc>
              <a:spcAft>
                <a:spcPts val="600"/>
              </a:spcAft>
            </a:pPr>
            <a:r>
              <a:rPr lang="en-US" altLang="ja-JP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資料を事前送付します。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Autofit/>
          </a:bodyPr>
          <a:lstStyle/>
          <a:p>
            <a:pPr rtl="0">
              <a:spcAft>
                <a:spcPts val="600"/>
              </a:spcAft>
            </a:pPr>
            <a:fld id="{58FB4751-880F-D840-AAA9-3A15815CC996}" type="slidenum">
              <a:rPr lang="en-US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>
                <a:spcAft>
                  <a:spcPts val="600"/>
                </a:spcAft>
              </a:pPr>
              <a:t>17</a:t>
            </a:fld>
            <a:endParaRPr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" name="図プレースホルダー 5" descr="店舗のショー ウィンドウに近日開店のサインを掲げている男性の写真">
            <a:extLst>
              <a:ext uri="{FF2B5EF4-FFF2-40B4-BE49-F238E27FC236}">
                <a16:creationId xmlns:a16="http://schemas.microsoft.com/office/drawing/2014/main" id="{E1FD27E0-DC5E-5F1D-40EB-BF748ACD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387927" y="1371600"/>
            <a:ext cx="56372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71" y="767593"/>
            <a:ext cx="6505889" cy="60264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協議事項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086" y="1699515"/>
            <a:ext cx="5509130" cy="82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　「町田の教育に関するアンケート調査」</a:t>
            </a:r>
            <a:endParaRPr lang="en-US" altLang="ja-JP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等について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3660" y="1699515"/>
            <a:ext cx="4114800" cy="457200"/>
          </a:xfrm>
        </p:spPr>
        <p:txBody>
          <a:bodyPr rtlCol="0" anchor="b">
            <a:norm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　保護者支援について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0394" y="2576172"/>
            <a:ext cx="4114800" cy="914400"/>
          </a:xfrm>
        </p:spPr>
        <p:txBody>
          <a:bodyPr rtlCol="0"/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・アンケート結果紹介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2024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年度調査案について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1" y="2239013"/>
            <a:ext cx="4114799" cy="980050"/>
          </a:xfrm>
        </p:spPr>
        <p:txBody>
          <a:bodyPr rtlCol="0"/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・子どもと保護者に必要な情報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・情報の届け方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2086" y="3534975"/>
            <a:ext cx="5291416" cy="45720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　不登校施策の全体像について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7980" y="4128962"/>
            <a:ext cx="7096454" cy="1760623"/>
          </a:xfrm>
        </p:spPr>
        <p:txBody>
          <a:bodyPr rtlCol="0"/>
          <a:lstStyle/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・「学校に行く子も行かない子も、安心して育つまちだ」</a:t>
            </a:r>
            <a:endParaRPr lang="en-US" altLang="ja-JP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・新たな学びの場とつながる仕組み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校内専門職の活用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  <a:p>
            <a:pPr rtl="0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・次年度の教育支援センター運営について</a:t>
            </a:r>
          </a:p>
        </p:txBody>
      </p:sp>
      <p:sp>
        <p:nvSpPr>
          <p:cNvPr id="46" name="スライド番号プレースホルダー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2</a:t>
            </a:fld>
            <a:endParaRPr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" y="665439"/>
            <a:ext cx="11869783" cy="713867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１「町田市の教育に関するアンケート調査」等について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948" y="1682204"/>
            <a:ext cx="11421015" cy="1341644"/>
          </a:xfrm>
        </p:spPr>
        <p:txBody>
          <a:bodyPr rtlCol="0">
            <a:noAutofit/>
          </a:bodyPr>
          <a:lstStyle/>
          <a:p>
            <a:pPr rtl="0"/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調査の概要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町田市在住の小・中学生、保護者及び、町田市小中学校に勤める教員を対象に、現状及びニーズを把握し、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（仮称）町田市教育プラン　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2024-2028』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を策定するための基礎資料とすることを目的として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2022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年実施。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ja-JP" sz="200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3</a:t>
            </a:fld>
            <a:endParaRPr lang="ja-JP" altLang="en-ZA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0478B24-2456-C69B-CE62-2E136519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22" y="3151909"/>
            <a:ext cx="8784751" cy="3481982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6060C74A-B44D-79E4-5EA8-D08CDEAC5797}"/>
              </a:ext>
            </a:extLst>
          </p:cNvPr>
          <p:cNvSpPr/>
          <p:nvPr/>
        </p:nvSpPr>
        <p:spPr>
          <a:xfrm>
            <a:off x="9387841" y="5983249"/>
            <a:ext cx="727654" cy="746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2B7D713-A3D1-70A1-BCF0-76FD8C927849}"/>
              </a:ext>
            </a:extLst>
          </p:cNvPr>
          <p:cNvSpPr/>
          <p:nvPr/>
        </p:nvSpPr>
        <p:spPr>
          <a:xfrm>
            <a:off x="3375372" y="6215947"/>
            <a:ext cx="1377473" cy="546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AB84A50D-E265-20A4-EC85-D6F3D25225EA}"/>
              </a:ext>
            </a:extLst>
          </p:cNvPr>
          <p:cNvSpPr/>
          <p:nvPr/>
        </p:nvSpPr>
        <p:spPr>
          <a:xfrm>
            <a:off x="9546376" y="2625634"/>
            <a:ext cx="2188675" cy="1341643"/>
          </a:xfrm>
          <a:prstGeom prst="wedgeEllipseCallout">
            <a:avLst>
              <a:gd name="adj1" fmla="val -24016"/>
              <a:gd name="adj2" fmla="val 61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教員意見</a:t>
            </a: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E0B19-12DD-8CE2-2125-2EC9B815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ja-JP" sz="200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/>
              <a:t>4</a:t>
            </a:fld>
            <a:endParaRPr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1C62FC6-FC72-CFED-BFBE-5318C3AE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99" y="136526"/>
            <a:ext cx="10717501" cy="304574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791EDE2-091B-B2C7-4EEE-24C9E258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9" y="3494367"/>
            <a:ext cx="10919402" cy="2284361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2F528CC0-67BE-DAA1-0F95-D4D432BC0B6F}"/>
              </a:ext>
            </a:extLst>
          </p:cNvPr>
          <p:cNvSpPr/>
          <p:nvPr/>
        </p:nvSpPr>
        <p:spPr>
          <a:xfrm>
            <a:off x="10351680" y="2306803"/>
            <a:ext cx="696687" cy="746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CB9B795-C4A3-CEED-8701-6902E6047CEA}"/>
              </a:ext>
            </a:extLst>
          </p:cNvPr>
          <p:cNvSpPr/>
          <p:nvPr/>
        </p:nvSpPr>
        <p:spPr>
          <a:xfrm>
            <a:off x="2916406" y="4904245"/>
            <a:ext cx="1674066" cy="942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6AEBEA07-8A89-5ED6-45EE-FDC4E671896B}"/>
              </a:ext>
            </a:extLst>
          </p:cNvPr>
          <p:cNvSpPr/>
          <p:nvPr/>
        </p:nvSpPr>
        <p:spPr>
          <a:xfrm>
            <a:off x="4163224" y="2258832"/>
            <a:ext cx="854495" cy="530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ABA3AF1-2510-902F-78EF-E6CE5382D6C5}"/>
              </a:ext>
            </a:extLst>
          </p:cNvPr>
          <p:cNvSpPr/>
          <p:nvPr/>
        </p:nvSpPr>
        <p:spPr>
          <a:xfrm>
            <a:off x="114993" y="1338260"/>
            <a:ext cx="2188675" cy="1341643"/>
          </a:xfrm>
          <a:prstGeom prst="wedgeEllipseCallout">
            <a:avLst>
              <a:gd name="adj1" fmla="val 51584"/>
              <a:gd name="adj2" fmla="val 391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教員意見</a:t>
            </a:r>
          </a:p>
        </p:txBody>
      </p:sp>
    </p:spTree>
    <p:extLst>
      <p:ext uri="{BB962C8B-B14F-4D97-AF65-F5344CB8AC3E}">
        <p14:creationId xmlns:p14="http://schemas.microsoft.com/office/powerpoint/2010/main" val="56491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02" y="363930"/>
            <a:ext cx="6336337" cy="679903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当事者調査について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92" y="4273041"/>
            <a:ext cx="2733002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不登校施策の基礎資料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8183BF95-E7F3-4EE1-B00F-DD0C3874B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602" y="4848383"/>
            <a:ext cx="2635838" cy="1507967"/>
          </a:xfrm>
        </p:spPr>
        <p:txBody>
          <a:bodyPr rtlCol="0"/>
          <a:lstStyle/>
          <a:p>
            <a:pPr rtl="0"/>
            <a:r>
              <a:rPr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不登校の状態にある児童・生徒・保護者を対象に、不登校の実態や支援の利用状況、支援ニーズ等を調査する。</a:t>
            </a:r>
            <a:endParaRPr lang="en-US" altLang="ja-JP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E35F392-E7EE-41F8-98DE-C44067B4577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9433" y="3959629"/>
            <a:ext cx="3364404" cy="371072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2025</a:t>
            </a:r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年度施策に向けた提言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13C481E-7E52-4079-A038-14B612438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9902" y="4504181"/>
            <a:ext cx="3483466" cy="1217688"/>
          </a:xfrm>
        </p:spPr>
        <p:txBody>
          <a:bodyPr rtlCol="0"/>
          <a:lstStyle/>
          <a:p>
            <a:pPr rtl="0"/>
            <a:r>
              <a:rPr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・校内教育支援センターの拡充</a:t>
            </a:r>
            <a:endParaRPr lang="en-US" altLang="ja-JP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・不登校特例校（分教室）の取組</a:t>
            </a:r>
            <a:endParaRPr lang="en-US" altLang="ja-JP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・アクションプラン改訂</a:t>
            </a:r>
          </a:p>
          <a:p>
            <a:pPr rtl="0"/>
            <a:endParaRPr lang="ja-JP" altLang="en-US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374AEC8-628D-47F9-86A0-CB3CACB4A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3047" y="4359041"/>
            <a:ext cx="2352873" cy="1507967"/>
          </a:xfrm>
          <a:ln>
            <a:solidFill>
              <a:schemeClr val="tx1"/>
            </a:solidFill>
            <a:prstDash val="sysDash"/>
          </a:ln>
        </p:spPr>
        <p:txBody>
          <a:bodyPr rtlCol="0"/>
          <a:lstStyle/>
          <a:p>
            <a:r>
              <a:rPr lang="en-US" altLang="ja-JP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注意点</a:t>
            </a:r>
            <a:endParaRPr lang="en-US" altLang="ja-JP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調査が侵襲的とならないよう、調査対象者や調査手法について慎重に検討する。</a:t>
            </a:r>
          </a:p>
        </p:txBody>
      </p:sp>
      <p:pic>
        <p:nvPicPr>
          <p:cNvPr id="49" name="図プレースホルダー 48" descr="掛け布の写真&#10;空白の店舗看板 ">
            <a:extLst>
              <a:ext uri="{FF2B5EF4-FFF2-40B4-BE49-F238E27FC236}">
                <a16:creationId xmlns:a16="http://schemas.microsoft.com/office/drawing/2014/main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031" y="365125"/>
            <a:ext cx="2394685" cy="2613554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/>
              <a:t>5</a:t>
            </a:fld>
            <a:endParaRPr lang="ja-JP" altLang="en-US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8A9BF88-37A2-4295-9121-C40F6B7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463765">
            <a:off x="9848207" y="1778127"/>
            <a:ext cx="1610464" cy="45688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予算要求中</a:t>
            </a:r>
          </a:p>
        </p:txBody>
      </p:sp>
      <p:sp>
        <p:nvSpPr>
          <p:cNvPr id="7" name="テキスト プレースホルダー 12">
            <a:extLst>
              <a:ext uri="{FF2B5EF4-FFF2-40B4-BE49-F238E27FC236}">
                <a16:creationId xmlns:a16="http://schemas.microsoft.com/office/drawing/2014/main" id="{02164700-4BB9-F9D8-AD9B-6E9A09F7637D}"/>
              </a:ext>
            </a:extLst>
          </p:cNvPr>
          <p:cNvSpPr txBox="1">
            <a:spLocks/>
          </p:cNvSpPr>
          <p:nvPr/>
        </p:nvSpPr>
        <p:spPr>
          <a:xfrm>
            <a:off x="4057275" y="4257970"/>
            <a:ext cx="1686457" cy="487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b="0" kern="12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917AFDA-11E1-00BD-8723-609EE067A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438" y="1102904"/>
            <a:ext cx="3364404" cy="3051995"/>
          </a:xfrm>
          <a:prstGeom prst="rect">
            <a:avLst/>
          </a:prstGeom>
        </p:spPr>
      </p:pic>
      <p:pic>
        <p:nvPicPr>
          <p:cNvPr id="18" name="グラフィックス 17" descr="矢印: 反時計回りの曲線 枠線">
            <a:extLst>
              <a:ext uri="{FF2B5EF4-FFF2-40B4-BE49-F238E27FC236}">
                <a16:creationId xmlns:a16="http://schemas.microsoft.com/office/drawing/2014/main" id="{67CBB591-0390-D10A-E67E-EA2B4CB32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501208">
            <a:off x="5501070" y="2776678"/>
            <a:ext cx="1876584" cy="18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7A0D4AC4-CA3C-2BE3-B5B8-ECF6AC1A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17" y="423158"/>
            <a:ext cx="10515600" cy="87788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町田市不登校施策実態調査（案）</a:t>
            </a:r>
            <a:endParaRPr lang="en-US" sz="3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5" name="オンライン イメージ プレースホルダー 84" descr="虫眼鏡のアウトライン">
            <a:extLst>
              <a:ext uri="{FF2B5EF4-FFF2-40B4-BE49-F238E27FC236}">
                <a16:creationId xmlns:a16="http://schemas.microsoft.com/office/drawing/2014/main" id="{CFBFE882-7D55-1CB1-A388-FC648AF6A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818" y="1432360"/>
            <a:ext cx="2286000" cy="2286000"/>
          </a:xfrm>
          <a:prstGeom prst="rect">
            <a:avLst/>
          </a:prstGeom>
          <a:ln w="95250" cap="sq">
            <a:noFill/>
          </a:ln>
        </p:spPr>
      </p:pic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CC7EEDB8-A29F-A9C8-BD7C-EACD5DB0DF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40541" y="3718360"/>
            <a:ext cx="2286000" cy="360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対象</a:t>
            </a:r>
            <a:endParaRPr lang="en-US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D290B9B8-A69B-AC12-3E02-FA8B45CC27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49685" y="4231128"/>
            <a:ext cx="2743200" cy="2264546"/>
          </a:xfrm>
        </p:spPr>
        <p:txBody>
          <a:bodyPr>
            <a:noAutofit/>
          </a:bodyPr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今不登校または不登校傾向にあり、町田市の不登校施策を利用中だったりフリースクール連絡会等を経由したりして、調査配付が可能な児童生徒及び保護者の方を対象とします。</a:t>
            </a:r>
            <a:endParaRPr lang="en-US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プレースホルダー 86" descr="クリップボード アイコン">
            <a:extLst>
              <a:ext uri="{FF2B5EF4-FFF2-40B4-BE49-F238E27FC236}">
                <a16:creationId xmlns:a16="http://schemas.microsoft.com/office/drawing/2014/main" id="{86F38143-B2AC-B452-C9DC-0BBED4067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951917" y="1432360"/>
            <a:ext cx="2286000" cy="2286000"/>
          </a:xfrm>
          <a:prstGeom prst="rect">
            <a:avLst/>
          </a:prstGeom>
          <a:ln w="95250" cap="sq">
            <a:noFill/>
          </a:ln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BD6BE6D5-CFB6-3BF7-44BF-623FAE417BC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1917" y="3718360"/>
            <a:ext cx="2286000" cy="360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アンケート調査</a:t>
            </a:r>
            <a:endParaRPr lang="en-US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8A06A0B4-70AE-8FA1-3EBB-3221DDB31E1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1917" y="4231128"/>
            <a:ext cx="2286000" cy="2125222"/>
          </a:xfrm>
        </p:spPr>
        <p:txBody>
          <a:bodyPr>
            <a:noAutofit/>
          </a:bodyPr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アンケート調査により、今利用している不登校施策や、今後利用したい施策、必要な支援や利用しにくい支援などについても伺います。</a:t>
            </a:r>
            <a:endParaRPr lang="en-US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7" name="図プレースホルダー 104" descr="ヘルプ アイコン">
            <a:extLst>
              <a:ext uri="{FF2B5EF4-FFF2-40B4-BE49-F238E27FC236}">
                <a16:creationId xmlns:a16="http://schemas.microsoft.com/office/drawing/2014/main" id="{5F2F7527-9CF7-B308-484F-9C7FB8ECC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7991856" y="1441800"/>
            <a:ext cx="2286000" cy="2286000"/>
          </a:xfrm>
          <a:prstGeom prst="rect">
            <a:avLst/>
          </a:prstGeom>
          <a:ln w="95250" cap="sq">
            <a:noFill/>
          </a:ln>
        </p:spPr>
      </p:pic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539FF8E-148C-13E7-9A8E-9A4D5189F8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3718360"/>
            <a:ext cx="2286000" cy="360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ヒアリング</a:t>
            </a:r>
            <a:endParaRPr lang="en-US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264AB95-1B03-63EA-50EA-7A22475253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1855" y="4231127"/>
            <a:ext cx="2550459" cy="2123793"/>
          </a:xfrm>
        </p:spPr>
        <p:txBody>
          <a:bodyPr>
            <a:noAutofit/>
          </a:bodyPr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アンケート調査の回答者の中から、ヒアリング調査の協力者を募ります。ヒアリングでは、不登校の経緯や現在気がかりなこと等、カウンセラーが聞き取ります。</a:t>
            </a:r>
            <a:endParaRPr lang="en-US" sz="20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AA0021-FDF7-D0AE-94D9-07F339891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n-US" altLang="ja-JP" sz="2000" noProof="0" smtClean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 rtl="0">
                <a:spcAft>
                  <a:spcPts val="600"/>
                </a:spcAft>
              </a:pPr>
              <a:t>6</a:t>
            </a:fld>
            <a:endParaRPr lang="ja-JP" altLang="en-US" sz="2000" noProof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32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EC70374-A7F5-AC62-CCDE-A9E2D4C2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95" y="2716173"/>
            <a:ext cx="9972210" cy="326561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町田市では、子どもの登校状態に係わらず、将来的な自立に必要な学びの機会が得られるよう支援します。この学びには基礎学力だけでなく、人と関わるコミュニケーションスキルや社会生活上必要なソーシャルスキル、適切な進路選択などを含みます。</a:t>
            </a:r>
            <a:br>
              <a:rPr lang="ja-JP" altLang="ja-JP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ja-JP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br>
              <a:rPr lang="en-US" altLang="ja-JP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</a:br>
            <a:r>
              <a:rPr lang="ja-JP" altLang="en-US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不登校は学校を休んでいる「状態」を表す言葉に過ぎず、子どもたちは不登校というプロセスを経て、それぞれの自立に向かいます。町田市では、不登校支援は子どもの育ちを支えるプロセス支援であると捉え、相談先や学びの場等に繋ぎ、継続的な支援を行います。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9F06B7-8629-5113-783C-990AB8A31F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altLang="ja-JP" noProof="0" smtClean="0">
                <a:solidFill>
                  <a:schemeClr val="tx1"/>
                </a:solidFill>
              </a:rPr>
              <a:t>7</a:t>
            </a:fld>
            <a:endParaRPr lang="ja-JP" altLang="en-US" noProof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69E542-B1A1-1722-79B7-1A631152A551}"/>
              </a:ext>
            </a:extLst>
          </p:cNvPr>
          <p:cNvSpPr txBox="1">
            <a:spLocks/>
          </p:cNvSpPr>
          <p:nvPr/>
        </p:nvSpPr>
        <p:spPr>
          <a:xfrm>
            <a:off x="2063932" y="422495"/>
            <a:ext cx="7689668" cy="709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　不登校施策の全体像について</a:t>
            </a:r>
            <a:endParaRPr lang="en-US" sz="36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61FED82-DF6E-4EA0-B710-FF752B8E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09"/>
            <a:ext cx="8020207" cy="931817"/>
          </a:xfrm>
          <a:prstGeom prst="rect">
            <a:avLst/>
          </a:prstGeom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0FBE072-2E4B-E671-0B04-A283A3DE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755" y="1804914"/>
            <a:ext cx="7438092" cy="386957"/>
          </a:xfrm>
        </p:spPr>
        <p:txBody>
          <a:bodyPr>
            <a:noAutofit/>
          </a:bodyPr>
          <a:lstStyle/>
          <a:p>
            <a:r>
              <a:rPr lang="ja-JP" altLang="ja-JP" sz="2400" dirty="0">
                <a:solidFill>
                  <a:schemeClr val="tx1"/>
                </a:solidFill>
                <a:effectLst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学校に行く子も行かない子も、安心して育つまちだ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5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6D2544-DAA1-959B-279A-86D8D367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altLang="ja-JP" sz="3600" noProof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fld>
            <a:endParaRPr lang="ja-JP" altLang="en-US" sz="3600" noProof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102FB5-DFE1-28BF-5544-47BAFFD1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3" y="3428989"/>
            <a:ext cx="34" cy="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D23614-DB73-B84D-CB58-EB8D983D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3" y="3428989"/>
            <a:ext cx="34" cy="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26F600-E589-8243-C5BA-058C2F55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67" y="3427170"/>
            <a:ext cx="5066" cy="36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6A865E-A1DA-2702-1DC0-2C85A7B3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67" y="3427170"/>
            <a:ext cx="5066" cy="36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D5A3306-EA27-9EE4-5267-5DC124A4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68" y="1211832"/>
            <a:ext cx="8462198" cy="54458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9556A6C-4549-3EF8-6E36-066541D31287}"/>
              </a:ext>
            </a:extLst>
          </p:cNvPr>
          <p:cNvSpPr txBox="1">
            <a:spLocks/>
          </p:cNvSpPr>
          <p:nvPr/>
        </p:nvSpPr>
        <p:spPr>
          <a:xfrm>
            <a:off x="1332445" y="534586"/>
            <a:ext cx="9957540" cy="11588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子どもの成長を支える学びを確保し、つながる仕組みを整える</a:t>
            </a:r>
            <a:endParaRPr lang="en-US" sz="3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9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3" y="666672"/>
            <a:ext cx="8972006" cy="116037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学校と子ども・保護者、支援機関をつなぐ</a:t>
            </a:r>
            <a:br>
              <a:rPr lang="en-US" altLang="ja-JP" sz="3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～校内専門職の役割～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79" y="2129856"/>
            <a:ext cx="3203579" cy="1059924"/>
          </a:xfrm>
          <a:solidFill>
            <a:schemeClr val="accent5">
              <a:alpha val="5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学校に対して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tx2"/>
            </a:solidFill>
          </a:ln>
        </p:spPr>
        <p:txBody>
          <a:bodyPr lIns="182880" tIns="182880" rIns="182880" rtlCol="0" anchor="t" anchorCtr="0">
            <a:normAutofit/>
          </a:bodyPr>
          <a:lstStyle/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学校の中で適切なアセス　　メント、支援先の情報提供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✔保護者や支援機関とのスムーズな連携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教職員への研修、助言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（校内の相談体制の強化）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endParaRPr lang="ja-JP" altLang="en-US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5274" y="2129856"/>
            <a:ext cx="3200400" cy="1059924"/>
          </a:xfrm>
          <a:solidFill>
            <a:schemeClr val="accent4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子ども・保護者に対して</a:t>
            </a:r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tx2"/>
            </a:solidFill>
          </a:ln>
        </p:spPr>
        <p:txBody>
          <a:bodyPr rtlCol="0" anchor="t" anchorCtr="1">
            <a:normAutofit/>
          </a:bodyPr>
          <a:lstStyle/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身近な場所で相談できる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学校や支援機関との調整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（専門職の立場で仲介）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支援機関へ紹介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（利用のハードルを下げる）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子ども自身だけでも相談が可能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rtl="0"/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/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75D2ED3F-4593-4DAA-83A4-953C35F62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269" y="2129856"/>
            <a:ext cx="3200400" cy="1059924"/>
          </a:xfrm>
          <a:solidFill>
            <a:schemeClr val="accent4">
              <a:lumMod val="75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/>
          <a:lstStyle/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支援機関に対して</a:t>
            </a:r>
          </a:p>
        </p:txBody>
      </p:sp>
      <p:sp>
        <p:nvSpPr>
          <p:cNvPr id="100" name="スライド番号プレースホルダー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ja-JP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pPr rtl="0"/>
              <a:t>9</a:t>
            </a:fld>
            <a:endParaRPr lang="ja-JP" altLang="en-US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プレースホルダー 21">
            <a:extLst>
              <a:ext uri="{FF2B5EF4-FFF2-40B4-BE49-F238E27FC236}">
                <a16:creationId xmlns:a16="http://schemas.microsoft.com/office/drawing/2014/main" id="{B64E91E7-2FBF-8B39-5C8D-96064164E4E4}"/>
              </a:ext>
            </a:extLst>
          </p:cNvPr>
          <p:cNvSpPr txBox="1">
            <a:spLocks/>
          </p:cNvSpPr>
          <p:nvPr/>
        </p:nvSpPr>
        <p:spPr>
          <a:xfrm>
            <a:off x="8154859" y="3189780"/>
            <a:ext cx="3200400" cy="24658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182880" tIns="182880" rIns="18288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校内専門職を経由することで、利用のハードルを下げる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適切な支援情報の共有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✔　各機関の強みを生かして、支援機関の移行を促す</a:t>
            </a:r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484D0-EC74-AEE8-013C-FC73EF4D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5254"/>
            <a:ext cx="12192000" cy="9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64_TF66722518_Win32" id="{C1C977D3-EEF2-446E-A6E3-9F14856606F0}" vid="{29F0CB79-C6DF-4DEF-B445-3E0CF49A2D5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71af3243-3dd4-4a8d-8c0d-dd76da1f02a5"/>
    <ds:schemaRef ds:uri="http://purl.org/dc/elements/1.1/"/>
    <ds:schemaRef ds:uri="http://schemas.microsoft.com/office/2006/documentManagement/types"/>
    <ds:schemaRef ds:uri="http://www.w3.org/XML/1998/namespace"/>
    <ds:schemaRef ds:uri="16c05727-aa75-4e4a-9b5f-8a80a1165891"/>
    <ds:schemaRef ds:uri="230e9df3-be65-4c73-a93b-d1236ebd677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{74560C4A-3BEB-42E4-909D-3F2B5E3AE2A6}tf66722518_win32</Template>
  <TotalTime>1416</TotalTime>
  <Words>1189</Words>
  <Application>Microsoft Office PowerPoint</Application>
  <PresentationFormat>ワイド画面</PresentationFormat>
  <Paragraphs>173</Paragraphs>
  <Slides>17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Meiryo UI</vt:lpstr>
      <vt:lpstr>UD デジタル 教科書体 NK-R</vt:lpstr>
      <vt:lpstr>UD デジタル 教科書体 N-R</vt:lpstr>
      <vt:lpstr>游ゴシック</vt:lpstr>
      <vt:lpstr>游明朝</vt:lpstr>
      <vt:lpstr>Arial</vt:lpstr>
      <vt:lpstr>Bodoni MT</vt:lpstr>
      <vt:lpstr>Source Sans Pro Light</vt:lpstr>
      <vt:lpstr>Office テーマ</vt:lpstr>
      <vt:lpstr>2023年度第2回 不登校施策検討委員会</vt:lpstr>
      <vt:lpstr>協議事項</vt:lpstr>
      <vt:lpstr>１「町田市の教育に関するアンケート調査」等について</vt:lpstr>
      <vt:lpstr>PowerPoint プレゼンテーション</vt:lpstr>
      <vt:lpstr>当事者調査について</vt:lpstr>
      <vt:lpstr>町田市不登校施策実態調査（案）</vt:lpstr>
      <vt:lpstr>　町田市では、子どもの登校状態に係わらず、将来的な自立に必要な学びの機会が得られるよう支援します。この学びには基礎学力だけでなく、人と関わるコミュニケーションスキルや社会生活上必要なソーシャルスキル、適切な進路選択などを含みます。 　 　不登校は学校を休んでいる「状態」を表す言葉に過ぎず、子どもたちは不登校というプロセスを経て、それぞれの自立に向かいます。町田市では、不登校支援は子どもの育ちを支えるプロセス支援であると捉え、相談先や学びの場等に繋ぎ、継続的な支援を行います。</vt:lpstr>
      <vt:lpstr>PowerPoint プレゼンテーション</vt:lpstr>
      <vt:lpstr>学校と子ども・保護者、支援機関をつなぐ ～校内専門職の役割～</vt:lpstr>
      <vt:lpstr>教育支援センター （けやき教室・くすのき教室）の現状</vt:lpstr>
      <vt:lpstr>PowerPoint プレゼンテーション</vt:lpstr>
      <vt:lpstr>PowerPoint プレゼンテーション</vt:lpstr>
      <vt:lpstr>【参照】「町田の教育に関するアンケート調査」</vt:lpstr>
      <vt:lpstr>PowerPoint プレゼンテーション</vt:lpstr>
      <vt:lpstr>子どもと保護者が必要な情報</vt:lpstr>
      <vt:lpstr>情報の届け方</vt:lpstr>
      <vt:lpstr>次回の委員会について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2023年度第2回 不登校施策検討委員会</dc:title>
  <dc:creator>掛川 育子(学校教育部教育センター)</dc:creator>
  <cp:lastModifiedBy>掛川 育子(学校教育部教育センター)</cp:lastModifiedBy>
  <cp:revision>31</cp:revision>
  <cp:lastPrinted>2023-07-28T06:24:54Z</cp:lastPrinted>
  <dcterms:created xsi:type="dcterms:W3CDTF">2023-06-23T04:05:53Z</dcterms:created>
  <dcterms:modified xsi:type="dcterms:W3CDTF">2023-08-02T08:28:36Z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